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63" r:id="rId5"/>
    <p:sldMasterId id="2147483670" r:id="rId6"/>
    <p:sldMasterId id="2147483648" r:id="rId7"/>
    <p:sldMasterId id="2147483693" r:id="rId8"/>
  </p:sldMasterIdLst>
  <p:notesMasterIdLst>
    <p:notesMasterId r:id="rId62"/>
  </p:notesMasterIdLst>
  <p:handoutMasterIdLst>
    <p:handoutMasterId r:id="rId63"/>
  </p:handoutMasterIdLst>
  <p:sldIdLst>
    <p:sldId id="394" r:id="rId9"/>
    <p:sldId id="412" r:id="rId10"/>
    <p:sldId id="398" r:id="rId11"/>
    <p:sldId id="388" r:id="rId12"/>
    <p:sldId id="331" r:id="rId13"/>
    <p:sldId id="343" r:id="rId14"/>
    <p:sldId id="346" r:id="rId15"/>
    <p:sldId id="345" r:id="rId16"/>
    <p:sldId id="340" r:id="rId17"/>
    <p:sldId id="422" r:id="rId18"/>
    <p:sldId id="420" r:id="rId19"/>
    <p:sldId id="421" r:id="rId20"/>
    <p:sldId id="347" r:id="rId21"/>
    <p:sldId id="423" r:id="rId22"/>
    <p:sldId id="332" r:id="rId23"/>
    <p:sldId id="339" r:id="rId24"/>
    <p:sldId id="406" r:id="rId25"/>
    <p:sldId id="335" r:id="rId26"/>
    <p:sldId id="336" r:id="rId27"/>
    <p:sldId id="341" r:id="rId28"/>
    <p:sldId id="359" r:id="rId29"/>
    <p:sldId id="349" r:id="rId30"/>
    <p:sldId id="350" r:id="rId31"/>
    <p:sldId id="351" r:id="rId32"/>
    <p:sldId id="353" r:id="rId33"/>
    <p:sldId id="354" r:id="rId34"/>
    <p:sldId id="361" r:id="rId35"/>
    <p:sldId id="358" r:id="rId36"/>
    <p:sldId id="357" r:id="rId37"/>
    <p:sldId id="405" r:id="rId38"/>
    <p:sldId id="360" r:id="rId39"/>
    <p:sldId id="411" r:id="rId40"/>
    <p:sldId id="425" r:id="rId41"/>
    <p:sldId id="426" r:id="rId42"/>
    <p:sldId id="385" r:id="rId43"/>
    <p:sldId id="362" r:id="rId44"/>
    <p:sldId id="366" r:id="rId45"/>
    <p:sldId id="333" r:id="rId46"/>
    <p:sldId id="427" r:id="rId47"/>
    <p:sldId id="407" r:id="rId48"/>
    <p:sldId id="424" r:id="rId49"/>
    <p:sldId id="404" r:id="rId50"/>
    <p:sldId id="369" r:id="rId51"/>
    <p:sldId id="392" r:id="rId52"/>
    <p:sldId id="401" r:id="rId53"/>
    <p:sldId id="363" r:id="rId54"/>
    <p:sldId id="330" r:id="rId55"/>
    <p:sldId id="371" r:id="rId56"/>
    <p:sldId id="327" r:id="rId57"/>
    <p:sldId id="419" r:id="rId58"/>
    <p:sldId id="370" r:id="rId59"/>
    <p:sldId id="400" r:id="rId60"/>
    <p:sldId id="399" r:id="rId6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Butterfield" initials="SB" lastIdx="1" clrIdx="0">
    <p:extLst>
      <p:ext uri="{19B8F6BF-5375-455C-9EA6-DF929625EA0E}">
        <p15:presenceInfo xmlns:p15="http://schemas.microsoft.com/office/powerpoint/2012/main" userId="S::SButterfield@ipro.org::d436d312-9a2b-463a-b639-4b4378934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B7A2D"/>
    <a:srgbClr val="F1CB03"/>
    <a:srgbClr val="63D6FD"/>
    <a:srgbClr val="2CC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8" autoAdjust="0"/>
    <p:restoredTop sz="86420" autoAdjust="0"/>
  </p:normalViewPr>
  <p:slideViewPr>
    <p:cSldViewPr snapToGrid="0" snapToObjects="1">
      <p:cViewPr varScale="1">
        <p:scale>
          <a:sx n="95" d="100"/>
          <a:sy n="95" d="100"/>
        </p:scale>
        <p:origin x="1332" y="84"/>
      </p:cViewPr>
      <p:guideLst/>
    </p:cSldViewPr>
  </p:slideViewPr>
  <p:outlineViewPr>
    <p:cViewPr>
      <p:scale>
        <a:sx n="33" d="100"/>
        <a:sy n="33" d="100"/>
      </p:scale>
      <p:origin x="0" y="-627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Sheet2!$K$2</c:f>
              <c:strCache>
                <c:ptCount val="1"/>
                <c:pt idx="0">
                  <c:v>In Hospital Deaths</c:v>
                </c:pt>
              </c:strCache>
            </c:strRef>
          </c:tx>
          <c:spPr>
            <a:solidFill>
              <a:schemeClr val="accent1"/>
            </a:solidFill>
            <a:ln>
              <a:noFill/>
            </a:ln>
            <a:effectLst/>
          </c:spPr>
          <c:invertIfNegative val="0"/>
          <c:cat>
            <c:strRef>
              <c:f>Sheet2!$J$3:$J$33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Sheet2!$K$3:$K$33</c:f>
              <c:numCache>
                <c:formatCode>General</c:formatCode>
                <c:ptCount val="31"/>
                <c:pt idx="0">
                  <c:v>194</c:v>
                </c:pt>
                <c:pt idx="1">
                  <c:v>296</c:v>
                </c:pt>
                <c:pt idx="2">
                  <c:v>176</c:v>
                </c:pt>
                <c:pt idx="3">
                  <c:v>175</c:v>
                </c:pt>
                <c:pt idx="4">
                  <c:v>126</c:v>
                </c:pt>
                <c:pt idx="5">
                  <c:v>115</c:v>
                </c:pt>
                <c:pt idx="6">
                  <c:v>85</c:v>
                </c:pt>
                <c:pt idx="7">
                  <c:v>88</c:v>
                </c:pt>
                <c:pt idx="8">
                  <c:v>65</c:v>
                </c:pt>
                <c:pt idx="9">
                  <c:v>65</c:v>
                </c:pt>
                <c:pt idx="10">
                  <c:v>53</c:v>
                </c:pt>
                <c:pt idx="11">
                  <c:v>50</c:v>
                </c:pt>
                <c:pt idx="12">
                  <c:v>45</c:v>
                </c:pt>
                <c:pt idx="13">
                  <c:v>49</c:v>
                </c:pt>
                <c:pt idx="14">
                  <c:v>38</c:v>
                </c:pt>
                <c:pt idx="15">
                  <c:v>32</c:v>
                </c:pt>
                <c:pt idx="16">
                  <c:v>25</c:v>
                </c:pt>
                <c:pt idx="17">
                  <c:v>27</c:v>
                </c:pt>
                <c:pt idx="18">
                  <c:v>11</c:v>
                </c:pt>
                <c:pt idx="19">
                  <c:v>16</c:v>
                </c:pt>
                <c:pt idx="20">
                  <c:v>15</c:v>
                </c:pt>
                <c:pt idx="21">
                  <c:v>15</c:v>
                </c:pt>
                <c:pt idx="22">
                  <c:v>11</c:v>
                </c:pt>
                <c:pt idx="23">
                  <c:v>8</c:v>
                </c:pt>
                <c:pt idx="24">
                  <c:v>4</c:v>
                </c:pt>
                <c:pt idx="25">
                  <c:v>10</c:v>
                </c:pt>
                <c:pt idx="26">
                  <c:v>9</c:v>
                </c:pt>
                <c:pt idx="27">
                  <c:v>6</c:v>
                </c:pt>
                <c:pt idx="28">
                  <c:v>5</c:v>
                </c:pt>
                <c:pt idx="29">
                  <c:v>2</c:v>
                </c:pt>
                <c:pt idx="30">
                  <c:v>52</c:v>
                </c:pt>
              </c:numCache>
            </c:numRef>
          </c:val>
          <c:extLst>
            <c:ext xmlns:c16="http://schemas.microsoft.com/office/drawing/2014/chart" uri="{C3380CC4-5D6E-409C-BE32-E72D297353CC}">
              <c16:uniqueId val="{00000000-D8C0-4ED8-9C85-24DE5765FD60}"/>
            </c:ext>
          </c:extLst>
        </c:ser>
        <c:dLbls>
          <c:showLegendKey val="0"/>
          <c:showVal val="0"/>
          <c:showCatName val="0"/>
          <c:showSerName val="0"/>
          <c:showPercent val="0"/>
          <c:showBubbleSize val="0"/>
        </c:dLbls>
        <c:gapWidth val="41"/>
        <c:overlap val="-27"/>
        <c:axId val="1115695808"/>
        <c:axId val="982057984"/>
      </c:barChart>
      <c:lineChart>
        <c:grouping val="standard"/>
        <c:varyColors val="0"/>
        <c:ser>
          <c:idx val="1"/>
          <c:order val="1"/>
          <c:tx>
            <c:strRef>
              <c:f>Sheet2!$L$2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Sheet2!$J$3:$J$33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Sheet2!$L$3:$L$33</c:f>
              <c:numCache>
                <c:formatCode>0%</c:formatCode>
                <c:ptCount val="31"/>
                <c:pt idx="0">
                  <c:v>0.10385438972162742</c:v>
                </c:pt>
                <c:pt idx="1">
                  <c:v>0.15845824411134904</c:v>
                </c:pt>
                <c:pt idx="2">
                  <c:v>9.421841541755889E-2</c:v>
                </c:pt>
                <c:pt idx="3">
                  <c:v>9.3683083511777301E-2</c:v>
                </c:pt>
                <c:pt idx="4">
                  <c:v>6.7451820128479653E-2</c:v>
                </c:pt>
                <c:pt idx="5">
                  <c:v>6.1563169164882227E-2</c:v>
                </c:pt>
                <c:pt idx="6">
                  <c:v>4.5503211991434686E-2</c:v>
                </c:pt>
                <c:pt idx="7">
                  <c:v>4.7109207708779445E-2</c:v>
                </c:pt>
                <c:pt idx="8">
                  <c:v>3.4796573875802997E-2</c:v>
                </c:pt>
                <c:pt idx="9">
                  <c:v>3.4796573875802997E-2</c:v>
                </c:pt>
                <c:pt idx="10">
                  <c:v>2.8372591006423982E-2</c:v>
                </c:pt>
                <c:pt idx="11">
                  <c:v>2.676659528907923E-2</c:v>
                </c:pt>
                <c:pt idx="12">
                  <c:v>2.4089935760171308E-2</c:v>
                </c:pt>
                <c:pt idx="13">
                  <c:v>2.6231263383297645E-2</c:v>
                </c:pt>
                <c:pt idx="14">
                  <c:v>2.0342612419700215E-2</c:v>
                </c:pt>
                <c:pt idx="15">
                  <c:v>1.7130620985010708E-2</c:v>
                </c:pt>
                <c:pt idx="16">
                  <c:v>1.3383297644539615E-2</c:v>
                </c:pt>
                <c:pt idx="17">
                  <c:v>1.4453961456102784E-2</c:v>
                </c:pt>
                <c:pt idx="18">
                  <c:v>5.8886509635974306E-3</c:v>
                </c:pt>
                <c:pt idx="19">
                  <c:v>8.5653104925053538E-3</c:v>
                </c:pt>
                <c:pt idx="20">
                  <c:v>8.0299785867237686E-3</c:v>
                </c:pt>
                <c:pt idx="21">
                  <c:v>8.0299785867237686E-3</c:v>
                </c:pt>
                <c:pt idx="22">
                  <c:v>5.8886509635974306E-3</c:v>
                </c:pt>
                <c:pt idx="23">
                  <c:v>4.2826552462526769E-3</c:v>
                </c:pt>
                <c:pt idx="24">
                  <c:v>2.1413276231263384E-3</c:v>
                </c:pt>
                <c:pt idx="25">
                  <c:v>5.3533190578158455E-3</c:v>
                </c:pt>
                <c:pt idx="26">
                  <c:v>4.8179871520342612E-3</c:v>
                </c:pt>
                <c:pt idx="27">
                  <c:v>3.2119914346895075E-3</c:v>
                </c:pt>
                <c:pt idx="28">
                  <c:v>2.6766595289079227E-3</c:v>
                </c:pt>
                <c:pt idx="29">
                  <c:v>1.0706638115631692E-3</c:v>
                </c:pt>
                <c:pt idx="30">
                  <c:v>2.7837259100642397E-2</c:v>
                </c:pt>
              </c:numCache>
            </c:numRef>
          </c:val>
          <c:smooth val="0"/>
          <c:extLst>
            <c:ext xmlns:c16="http://schemas.microsoft.com/office/drawing/2014/chart" uri="{C3380CC4-5D6E-409C-BE32-E72D297353CC}">
              <c16:uniqueId val="{00000001-D8C0-4ED8-9C85-24DE5765FD60}"/>
            </c:ext>
          </c:extLst>
        </c:ser>
        <c:dLbls>
          <c:showLegendKey val="0"/>
          <c:showVal val="0"/>
          <c:showCatName val="0"/>
          <c:showSerName val="0"/>
          <c:showPercent val="0"/>
          <c:showBubbleSize val="0"/>
        </c:dLbls>
        <c:marker val="1"/>
        <c:smooth val="0"/>
        <c:axId val="1115682816"/>
        <c:axId val="982075264"/>
      </c:lineChart>
      <c:catAx>
        <c:axId val="11156958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 Stay (In Days)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2057984"/>
        <c:crosses val="autoZero"/>
        <c:auto val="1"/>
        <c:lblAlgn val="ctr"/>
        <c:lblOffset val="100"/>
        <c:noMultiLvlLbl val="0"/>
      </c:catAx>
      <c:valAx>
        <c:axId val="98205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5695808"/>
        <c:crosses val="autoZero"/>
        <c:crossBetween val="between"/>
      </c:valAx>
      <c:valAx>
        <c:axId val="9820752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5682816"/>
        <c:crosses val="max"/>
        <c:crossBetween val="between"/>
      </c:valAx>
      <c:catAx>
        <c:axId val="1115682816"/>
        <c:scaling>
          <c:orientation val="minMax"/>
        </c:scaling>
        <c:delete val="1"/>
        <c:axPos val="b"/>
        <c:numFmt formatCode="General" sourceLinked="1"/>
        <c:majorTickMark val="none"/>
        <c:minorTickMark val="none"/>
        <c:tickLblPos val="nextTo"/>
        <c:crossAx val="98207526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Sheet2!$H$2</c:f>
              <c:strCache>
                <c:ptCount val="1"/>
                <c:pt idx="0">
                  <c:v>In Hospital Deaths</c:v>
                </c:pt>
              </c:strCache>
            </c:strRef>
          </c:tx>
          <c:spPr>
            <a:solidFill>
              <a:schemeClr val="accent1"/>
            </a:solidFill>
            <a:ln>
              <a:noFill/>
            </a:ln>
            <a:effectLst/>
          </c:spPr>
          <c:invertIfNegative val="0"/>
          <c:cat>
            <c:strRef>
              <c:f>Sheet2!$G$3:$G$33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Sheet2!$H$3:$H$33</c:f>
              <c:numCache>
                <c:formatCode>General</c:formatCode>
                <c:ptCount val="31"/>
                <c:pt idx="0">
                  <c:v>45</c:v>
                </c:pt>
                <c:pt idx="1">
                  <c:v>91</c:v>
                </c:pt>
                <c:pt idx="2">
                  <c:v>82</c:v>
                </c:pt>
                <c:pt idx="3">
                  <c:v>59</c:v>
                </c:pt>
                <c:pt idx="4">
                  <c:v>53</c:v>
                </c:pt>
                <c:pt idx="5">
                  <c:v>35</c:v>
                </c:pt>
                <c:pt idx="6">
                  <c:v>43</c:v>
                </c:pt>
                <c:pt idx="7">
                  <c:v>39</c:v>
                </c:pt>
                <c:pt idx="8">
                  <c:v>32</c:v>
                </c:pt>
                <c:pt idx="9">
                  <c:v>21</c:v>
                </c:pt>
                <c:pt idx="10">
                  <c:v>13</c:v>
                </c:pt>
                <c:pt idx="11">
                  <c:v>19</c:v>
                </c:pt>
                <c:pt idx="12">
                  <c:v>23</c:v>
                </c:pt>
                <c:pt idx="13">
                  <c:v>18</c:v>
                </c:pt>
                <c:pt idx="14">
                  <c:v>20</c:v>
                </c:pt>
                <c:pt idx="15">
                  <c:v>11</c:v>
                </c:pt>
                <c:pt idx="16">
                  <c:v>11</c:v>
                </c:pt>
                <c:pt idx="17">
                  <c:v>10</c:v>
                </c:pt>
                <c:pt idx="18">
                  <c:v>12</c:v>
                </c:pt>
                <c:pt idx="19">
                  <c:v>9</c:v>
                </c:pt>
                <c:pt idx="20">
                  <c:v>9</c:v>
                </c:pt>
                <c:pt idx="21">
                  <c:v>3</c:v>
                </c:pt>
                <c:pt idx="22">
                  <c:v>1</c:v>
                </c:pt>
                <c:pt idx="23">
                  <c:v>1</c:v>
                </c:pt>
                <c:pt idx="24">
                  <c:v>5</c:v>
                </c:pt>
                <c:pt idx="25">
                  <c:v>3</c:v>
                </c:pt>
                <c:pt idx="27">
                  <c:v>2</c:v>
                </c:pt>
                <c:pt idx="29">
                  <c:v>1</c:v>
                </c:pt>
                <c:pt idx="30">
                  <c:v>16</c:v>
                </c:pt>
              </c:numCache>
            </c:numRef>
          </c:val>
          <c:extLst>
            <c:ext xmlns:c16="http://schemas.microsoft.com/office/drawing/2014/chart" uri="{C3380CC4-5D6E-409C-BE32-E72D297353CC}">
              <c16:uniqueId val="{00000000-FD7D-41F3-A38D-03EC3CA4D486}"/>
            </c:ext>
          </c:extLst>
        </c:ser>
        <c:dLbls>
          <c:showLegendKey val="0"/>
          <c:showVal val="0"/>
          <c:showCatName val="0"/>
          <c:showSerName val="0"/>
          <c:showPercent val="0"/>
          <c:showBubbleSize val="0"/>
        </c:dLbls>
        <c:gapWidth val="65"/>
        <c:overlap val="-27"/>
        <c:axId val="1635604848"/>
        <c:axId val="1416105296"/>
      </c:barChart>
      <c:lineChart>
        <c:grouping val="standard"/>
        <c:varyColors val="0"/>
        <c:ser>
          <c:idx val="1"/>
          <c:order val="1"/>
          <c:tx>
            <c:strRef>
              <c:f>Sheet2!$I$2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Sheet2!$G$3:$G$33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Sheet2!$I$3:$I$33</c:f>
              <c:numCache>
                <c:formatCode>0%</c:formatCode>
                <c:ptCount val="31"/>
                <c:pt idx="0">
                  <c:v>6.5502183406113537E-2</c:v>
                </c:pt>
                <c:pt idx="1">
                  <c:v>0.1324599708879185</c:v>
                </c:pt>
                <c:pt idx="2">
                  <c:v>0.11935953420669577</c:v>
                </c:pt>
                <c:pt idx="3">
                  <c:v>8.5880640465793301E-2</c:v>
                </c:pt>
                <c:pt idx="4">
                  <c:v>7.7147016011644837E-2</c:v>
                </c:pt>
                <c:pt idx="5">
                  <c:v>5.0946142649199416E-2</c:v>
                </c:pt>
                <c:pt idx="6">
                  <c:v>6.2590975254730716E-2</c:v>
                </c:pt>
                <c:pt idx="7">
                  <c:v>5.6768558951965066E-2</c:v>
                </c:pt>
                <c:pt idx="8">
                  <c:v>4.6579330422125184E-2</c:v>
                </c:pt>
                <c:pt idx="9">
                  <c:v>3.0567685589519649E-2</c:v>
                </c:pt>
                <c:pt idx="10">
                  <c:v>1.8922852983988356E-2</c:v>
                </c:pt>
                <c:pt idx="11">
                  <c:v>2.7656477438136828E-2</c:v>
                </c:pt>
                <c:pt idx="12">
                  <c:v>3.3478893740902474E-2</c:v>
                </c:pt>
                <c:pt idx="13">
                  <c:v>2.6200873362445413E-2</c:v>
                </c:pt>
                <c:pt idx="14">
                  <c:v>2.9112081513828238E-2</c:v>
                </c:pt>
                <c:pt idx="15">
                  <c:v>1.6011644832605532E-2</c:v>
                </c:pt>
                <c:pt idx="16">
                  <c:v>1.6011644832605532E-2</c:v>
                </c:pt>
                <c:pt idx="17">
                  <c:v>1.4556040756914119E-2</c:v>
                </c:pt>
                <c:pt idx="18">
                  <c:v>1.7467248908296942E-2</c:v>
                </c:pt>
                <c:pt idx="19">
                  <c:v>1.3100436681222707E-2</c:v>
                </c:pt>
                <c:pt idx="20">
                  <c:v>1.3100436681222707E-2</c:v>
                </c:pt>
                <c:pt idx="21">
                  <c:v>4.3668122270742356E-3</c:v>
                </c:pt>
                <c:pt idx="22">
                  <c:v>1.455604075691412E-3</c:v>
                </c:pt>
                <c:pt idx="23">
                  <c:v>1.455604075691412E-3</c:v>
                </c:pt>
                <c:pt idx="24">
                  <c:v>7.2780203784570596E-3</c:v>
                </c:pt>
                <c:pt idx="25">
                  <c:v>4.3668122270742356E-3</c:v>
                </c:pt>
                <c:pt idx="26">
                  <c:v>0</c:v>
                </c:pt>
                <c:pt idx="27">
                  <c:v>2.911208151382824E-3</c:v>
                </c:pt>
                <c:pt idx="28">
                  <c:v>0</c:v>
                </c:pt>
                <c:pt idx="29">
                  <c:v>1.455604075691412E-3</c:v>
                </c:pt>
                <c:pt idx="30">
                  <c:v>2.3289665211062592E-2</c:v>
                </c:pt>
              </c:numCache>
            </c:numRef>
          </c:val>
          <c:smooth val="0"/>
          <c:extLst>
            <c:ext xmlns:c16="http://schemas.microsoft.com/office/drawing/2014/chart" uri="{C3380CC4-5D6E-409C-BE32-E72D297353CC}">
              <c16:uniqueId val="{00000001-FD7D-41F3-A38D-03EC3CA4D486}"/>
            </c:ext>
          </c:extLst>
        </c:ser>
        <c:dLbls>
          <c:showLegendKey val="0"/>
          <c:showVal val="0"/>
          <c:showCatName val="0"/>
          <c:showSerName val="0"/>
          <c:showPercent val="0"/>
          <c:showBubbleSize val="0"/>
        </c:dLbls>
        <c:marker val="1"/>
        <c:smooth val="0"/>
        <c:axId val="1635627120"/>
        <c:axId val="1416112496"/>
      </c:lineChart>
      <c:catAx>
        <c:axId val="16356048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a:t>
                </a:r>
                <a:r>
                  <a:rPr lang="en-US" baseline="0" dirty="0"/>
                  <a:t> Stay (In Days)</a:t>
                </a:r>
                <a:endParaRPr lang="en-US"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6105296"/>
        <c:crosses val="autoZero"/>
        <c:auto val="1"/>
        <c:lblAlgn val="ctr"/>
        <c:lblOffset val="100"/>
        <c:noMultiLvlLbl val="0"/>
      </c:catAx>
      <c:valAx>
        <c:axId val="141610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5604848"/>
        <c:crosses val="autoZero"/>
        <c:crossBetween val="between"/>
      </c:valAx>
      <c:valAx>
        <c:axId val="141611249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5627120"/>
        <c:crosses val="max"/>
        <c:crossBetween val="between"/>
      </c:valAx>
      <c:catAx>
        <c:axId val="1635627120"/>
        <c:scaling>
          <c:orientation val="minMax"/>
        </c:scaling>
        <c:delete val="1"/>
        <c:axPos val="b"/>
        <c:numFmt formatCode="General" sourceLinked="1"/>
        <c:majorTickMark val="none"/>
        <c:minorTickMark val="none"/>
        <c:tickLblPos val="nextTo"/>
        <c:crossAx val="141611249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Sheet2!$E$2</c:f>
              <c:strCache>
                <c:ptCount val="1"/>
                <c:pt idx="0">
                  <c:v>In Hospital Deaths</c:v>
                </c:pt>
              </c:strCache>
            </c:strRef>
          </c:tx>
          <c:spPr>
            <a:solidFill>
              <a:schemeClr val="accent1"/>
            </a:solidFill>
            <a:ln>
              <a:noFill/>
            </a:ln>
            <a:effectLst/>
          </c:spPr>
          <c:invertIfNegative val="0"/>
          <c:cat>
            <c:strRef>
              <c:f>Sheet2!$D$3:$D$33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Sheet2!$E$3:$E$33</c:f>
              <c:numCache>
                <c:formatCode>General</c:formatCode>
                <c:ptCount val="31"/>
                <c:pt idx="0">
                  <c:v>333</c:v>
                </c:pt>
                <c:pt idx="1">
                  <c:v>701</c:v>
                </c:pt>
                <c:pt idx="2">
                  <c:v>464</c:v>
                </c:pt>
                <c:pt idx="3">
                  <c:v>378</c:v>
                </c:pt>
                <c:pt idx="4">
                  <c:v>357</c:v>
                </c:pt>
                <c:pt idx="5">
                  <c:v>275</c:v>
                </c:pt>
                <c:pt idx="6">
                  <c:v>262</c:v>
                </c:pt>
                <c:pt idx="7">
                  <c:v>231</c:v>
                </c:pt>
                <c:pt idx="8">
                  <c:v>198</c:v>
                </c:pt>
                <c:pt idx="9">
                  <c:v>184</c:v>
                </c:pt>
                <c:pt idx="10">
                  <c:v>163</c:v>
                </c:pt>
                <c:pt idx="11">
                  <c:v>159</c:v>
                </c:pt>
                <c:pt idx="12">
                  <c:v>111</c:v>
                </c:pt>
                <c:pt idx="13">
                  <c:v>125</c:v>
                </c:pt>
                <c:pt idx="14">
                  <c:v>98</c:v>
                </c:pt>
                <c:pt idx="15">
                  <c:v>88</c:v>
                </c:pt>
                <c:pt idx="16">
                  <c:v>73</c:v>
                </c:pt>
                <c:pt idx="17">
                  <c:v>78</c:v>
                </c:pt>
                <c:pt idx="18">
                  <c:v>53</c:v>
                </c:pt>
                <c:pt idx="19">
                  <c:v>52</c:v>
                </c:pt>
                <c:pt idx="20">
                  <c:v>57</c:v>
                </c:pt>
                <c:pt idx="21">
                  <c:v>42</c:v>
                </c:pt>
                <c:pt idx="22">
                  <c:v>34</c:v>
                </c:pt>
                <c:pt idx="23">
                  <c:v>40</c:v>
                </c:pt>
                <c:pt idx="24">
                  <c:v>24</c:v>
                </c:pt>
                <c:pt idx="25">
                  <c:v>25</c:v>
                </c:pt>
                <c:pt idx="26">
                  <c:v>21</c:v>
                </c:pt>
                <c:pt idx="27">
                  <c:v>14</c:v>
                </c:pt>
                <c:pt idx="28">
                  <c:v>16</c:v>
                </c:pt>
                <c:pt idx="29">
                  <c:v>24</c:v>
                </c:pt>
                <c:pt idx="30">
                  <c:v>138</c:v>
                </c:pt>
              </c:numCache>
            </c:numRef>
          </c:val>
          <c:extLst>
            <c:ext xmlns:c16="http://schemas.microsoft.com/office/drawing/2014/chart" uri="{C3380CC4-5D6E-409C-BE32-E72D297353CC}">
              <c16:uniqueId val="{00000000-EA4F-4A1C-99B5-CD54D849291D}"/>
            </c:ext>
          </c:extLst>
        </c:ser>
        <c:dLbls>
          <c:showLegendKey val="0"/>
          <c:showVal val="0"/>
          <c:showCatName val="0"/>
          <c:showSerName val="0"/>
          <c:showPercent val="0"/>
          <c:showBubbleSize val="0"/>
        </c:dLbls>
        <c:gapWidth val="58"/>
        <c:overlap val="-27"/>
        <c:axId val="1631082992"/>
        <c:axId val="1416119696"/>
      </c:barChart>
      <c:lineChart>
        <c:grouping val="standard"/>
        <c:varyColors val="0"/>
        <c:ser>
          <c:idx val="1"/>
          <c:order val="1"/>
          <c:tx>
            <c:strRef>
              <c:f>Sheet2!$F$2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Sheet2!$D$3:$D$33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Sheet2!$F$3:$F$33</c:f>
              <c:numCache>
                <c:formatCode>0%</c:formatCode>
                <c:ptCount val="31"/>
                <c:pt idx="0">
                  <c:v>6.9115815691158156E-2</c:v>
                </c:pt>
                <c:pt idx="1">
                  <c:v>0.14549605645496055</c:v>
                </c:pt>
                <c:pt idx="2">
                  <c:v>9.6305520963055211E-2</c:v>
                </c:pt>
                <c:pt idx="3">
                  <c:v>7.8455790784557902E-2</c:v>
                </c:pt>
                <c:pt idx="4">
                  <c:v>7.4097135740971362E-2</c:v>
                </c:pt>
                <c:pt idx="5">
                  <c:v>5.7077625570776253E-2</c:v>
                </c:pt>
                <c:pt idx="6">
                  <c:v>5.4379410543794103E-2</c:v>
                </c:pt>
                <c:pt idx="7">
                  <c:v>4.7945205479452052E-2</c:v>
                </c:pt>
                <c:pt idx="8">
                  <c:v>4.1095890410958902E-2</c:v>
                </c:pt>
                <c:pt idx="9">
                  <c:v>3.8190120381901206E-2</c:v>
                </c:pt>
                <c:pt idx="10">
                  <c:v>3.3831465338314652E-2</c:v>
                </c:pt>
                <c:pt idx="11">
                  <c:v>3.3001245330012453E-2</c:v>
                </c:pt>
                <c:pt idx="12">
                  <c:v>2.3038605230386051E-2</c:v>
                </c:pt>
                <c:pt idx="13">
                  <c:v>2.5944375259443753E-2</c:v>
                </c:pt>
                <c:pt idx="14">
                  <c:v>2.0340390203403901E-2</c:v>
                </c:pt>
                <c:pt idx="15">
                  <c:v>1.8264840182648401E-2</c:v>
                </c:pt>
                <c:pt idx="16">
                  <c:v>1.5151515151515152E-2</c:v>
                </c:pt>
                <c:pt idx="17">
                  <c:v>1.61892901618929E-2</c:v>
                </c:pt>
                <c:pt idx="18">
                  <c:v>1.1000415110004151E-2</c:v>
                </c:pt>
                <c:pt idx="19">
                  <c:v>1.0792860107928601E-2</c:v>
                </c:pt>
                <c:pt idx="20">
                  <c:v>1.1830635118306352E-2</c:v>
                </c:pt>
                <c:pt idx="21">
                  <c:v>8.717310087173101E-3</c:v>
                </c:pt>
                <c:pt idx="22">
                  <c:v>7.0568700705687009E-3</c:v>
                </c:pt>
                <c:pt idx="23">
                  <c:v>8.3022000830220016E-3</c:v>
                </c:pt>
                <c:pt idx="24">
                  <c:v>4.9813200498132005E-3</c:v>
                </c:pt>
                <c:pt idx="25">
                  <c:v>5.1888750518887502E-3</c:v>
                </c:pt>
                <c:pt idx="26">
                  <c:v>4.3586550435865505E-3</c:v>
                </c:pt>
                <c:pt idx="27">
                  <c:v>2.9057700290577005E-3</c:v>
                </c:pt>
                <c:pt idx="28">
                  <c:v>3.3208800332088003E-3</c:v>
                </c:pt>
                <c:pt idx="29">
                  <c:v>4.9813200498132005E-3</c:v>
                </c:pt>
                <c:pt idx="30">
                  <c:v>2.8642590286425903E-2</c:v>
                </c:pt>
              </c:numCache>
            </c:numRef>
          </c:val>
          <c:smooth val="0"/>
          <c:extLst>
            <c:ext xmlns:c16="http://schemas.microsoft.com/office/drawing/2014/chart" uri="{C3380CC4-5D6E-409C-BE32-E72D297353CC}">
              <c16:uniqueId val="{00000001-EA4F-4A1C-99B5-CD54D849291D}"/>
            </c:ext>
          </c:extLst>
        </c:ser>
        <c:dLbls>
          <c:showLegendKey val="0"/>
          <c:showVal val="0"/>
          <c:showCatName val="0"/>
          <c:showSerName val="0"/>
          <c:showPercent val="0"/>
          <c:showBubbleSize val="0"/>
        </c:dLbls>
        <c:marker val="1"/>
        <c:smooth val="0"/>
        <c:axId val="1631067216"/>
        <c:axId val="1416098576"/>
      </c:lineChart>
      <c:catAx>
        <c:axId val="16310829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 Stay (In Days)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6119696"/>
        <c:crosses val="autoZero"/>
        <c:auto val="1"/>
        <c:lblAlgn val="ctr"/>
        <c:lblOffset val="100"/>
        <c:noMultiLvlLbl val="0"/>
      </c:catAx>
      <c:valAx>
        <c:axId val="1416119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082992"/>
        <c:crosses val="autoZero"/>
        <c:crossBetween val="between"/>
      </c:valAx>
      <c:valAx>
        <c:axId val="14160985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067216"/>
        <c:crosses val="max"/>
        <c:crossBetween val="between"/>
      </c:valAx>
      <c:catAx>
        <c:axId val="1631067216"/>
        <c:scaling>
          <c:orientation val="minMax"/>
        </c:scaling>
        <c:delete val="1"/>
        <c:axPos val="b"/>
        <c:numFmt formatCode="General" sourceLinked="1"/>
        <c:majorTickMark val="none"/>
        <c:minorTickMark val="none"/>
        <c:tickLblPos val="nextTo"/>
        <c:crossAx val="14160985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3E76FD5-2F09-41DF-A83E-D0A0DB0BF1B2}" type="slidenum">
              <a:rPr lang="en-US" smtClean="0"/>
              <a:t>‹#›</a:t>
            </a:fld>
            <a:endParaRPr lang="en-US" dirty="0"/>
          </a:p>
        </p:txBody>
      </p:sp>
    </p:spTree>
    <p:extLst>
      <p:ext uri="{BB962C8B-B14F-4D97-AF65-F5344CB8AC3E}">
        <p14:creationId xmlns:p14="http://schemas.microsoft.com/office/powerpoint/2010/main" val="36481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60E3E71-3F10-45F6-9F39-16B930EA999C}" type="datetimeFigureOut">
              <a:rPr lang="en-US" smtClean="0"/>
              <a:t>9/11/2024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6B2A7FC-8631-4FCB-BB01-D358410A091E}" type="slidenum">
              <a:rPr lang="en-US" smtClean="0"/>
              <a:t>‹#›</a:t>
            </a:fld>
            <a:endParaRPr lang="en-US" dirty="0"/>
          </a:p>
        </p:txBody>
      </p:sp>
    </p:spTree>
    <p:extLst>
      <p:ext uri="{BB962C8B-B14F-4D97-AF65-F5344CB8AC3E}">
        <p14:creationId xmlns:p14="http://schemas.microsoft.com/office/powerpoint/2010/main" val="197562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701040" y="4548457"/>
            <a:ext cx="5608320" cy="3721466"/>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71" name="Google Shape;71;p1:notes"/>
          <p:cNvSpPr>
            <a:spLocks noGrp="1" noRot="1" noChangeAspect="1"/>
          </p:cNvSpPr>
          <p:nvPr>
            <p:ph type="sldImg" idx="2"/>
          </p:nvPr>
        </p:nvSpPr>
        <p:spPr>
          <a:xfrm>
            <a:off x="671513" y="1181100"/>
            <a:ext cx="566737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10</a:t>
            </a:fld>
            <a:endParaRPr lang="en-US" dirty="0"/>
          </a:p>
        </p:txBody>
      </p:sp>
    </p:spTree>
    <p:extLst>
      <p:ext uri="{BB962C8B-B14F-4D97-AF65-F5344CB8AC3E}">
        <p14:creationId xmlns:p14="http://schemas.microsoft.com/office/powerpoint/2010/main" val="183455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11</a:t>
            </a:fld>
            <a:endParaRPr lang="en-US" dirty="0"/>
          </a:p>
        </p:txBody>
      </p:sp>
    </p:spTree>
    <p:extLst>
      <p:ext uri="{BB962C8B-B14F-4D97-AF65-F5344CB8AC3E}">
        <p14:creationId xmlns:p14="http://schemas.microsoft.com/office/powerpoint/2010/main" val="180824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12</a:t>
            </a:fld>
            <a:endParaRPr lang="en-US" dirty="0"/>
          </a:p>
        </p:txBody>
      </p:sp>
    </p:spTree>
    <p:extLst>
      <p:ext uri="{BB962C8B-B14F-4D97-AF65-F5344CB8AC3E}">
        <p14:creationId xmlns:p14="http://schemas.microsoft.com/office/powerpoint/2010/main" val="334675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A1B8359-1646-8446-87D3-780DFDEEB6E1}"/>
              </a:ext>
            </a:extLst>
          </p:cNvPr>
          <p:cNvSpPr>
            <a:spLocks noGrp="1" noRot="1" noChangeAspect="1" noTextEdit="1"/>
          </p:cNvSpPr>
          <p:nvPr>
            <p:ph type="sldImg"/>
          </p:nvPr>
        </p:nvSpPr>
        <p:spPr>
          <a:xfrm>
            <a:off x="355600" y="708025"/>
            <a:ext cx="6299200" cy="3544888"/>
          </a:xfrm>
          <a:ln/>
        </p:spPr>
      </p:sp>
      <p:sp>
        <p:nvSpPr>
          <p:cNvPr id="33795" name="Notes Placeholder 2">
            <a:extLst>
              <a:ext uri="{FF2B5EF4-FFF2-40B4-BE49-F238E27FC236}">
                <a16:creationId xmlns:a16="http://schemas.microsoft.com/office/drawing/2014/main" id="{1053A1BE-300D-2F47-916B-947A577E7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Although much of the information in the upcoming slides was addressed in the video, the important messages about recognizing sepsis as a medical emergency and familiarizing yourself with the early warning signs certainly bear repeating</a:t>
            </a:r>
          </a:p>
        </p:txBody>
      </p:sp>
      <p:sp>
        <p:nvSpPr>
          <p:cNvPr id="33796" name="Slide Number Placeholder 3">
            <a:extLst>
              <a:ext uri="{FF2B5EF4-FFF2-40B4-BE49-F238E27FC236}">
                <a16:creationId xmlns:a16="http://schemas.microsoft.com/office/drawing/2014/main" id="{690F8428-7368-DE40-8085-2CB94A339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70D6ACD-084B-BB40-AE09-D4E4290CD3E8}" type="slidenum">
              <a:rPr lang="en-US" altLang="en-US" sz="1200"/>
              <a:pPr/>
              <a:t>13</a:t>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14</a:t>
            </a:fld>
            <a:endParaRPr lang="en-US" dirty="0"/>
          </a:p>
        </p:txBody>
      </p:sp>
    </p:spTree>
    <p:extLst>
      <p:ext uri="{BB962C8B-B14F-4D97-AF65-F5344CB8AC3E}">
        <p14:creationId xmlns:p14="http://schemas.microsoft.com/office/powerpoint/2010/main" val="137863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355600" y="708025"/>
            <a:ext cx="6299200" cy="3544888"/>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15</a:t>
            </a:fld>
            <a:endParaRPr lang="en-US" altLang="en-US" sz="1200" dirty="0"/>
          </a:p>
        </p:txBody>
      </p:sp>
    </p:spTree>
    <p:extLst>
      <p:ext uri="{BB962C8B-B14F-4D97-AF65-F5344CB8AC3E}">
        <p14:creationId xmlns:p14="http://schemas.microsoft.com/office/powerpoint/2010/main" val="250695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355600" y="708025"/>
            <a:ext cx="6299200" cy="3544888"/>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16</a:t>
            </a:fld>
            <a:endParaRPr lang="en-US" altLang="en-US" sz="1200" dirty="0"/>
          </a:p>
        </p:txBody>
      </p:sp>
    </p:spTree>
    <p:extLst>
      <p:ext uri="{BB962C8B-B14F-4D97-AF65-F5344CB8AC3E}">
        <p14:creationId xmlns:p14="http://schemas.microsoft.com/office/powerpoint/2010/main" val="238230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17</a:t>
            </a:fld>
            <a:endParaRPr lang="en-US" dirty="0"/>
          </a:p>
        </p:txBody>
      </p:sp>
    </p:spTree>
    <p:extLst>
      <p:ext uri="{BB962C8B-B14F-4D97-AF65-F5344CB8AC3E}">
        <p14:creationId xmlns:p14="http://schemas.microsoft.com/office/powerpoint/2010/main" val="1392237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355600" y="708025"/>
            <a:ext cx="6299200" cy="3544888"/>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18</a:t>
            </a:fld>
            <a:endParaRPr lang="en-US" altLang="en-US" sz="1200" dirty="0"/>
          </a:p>
        </p:txBody>
      </p:sp>
    </p:spTree>
    <p:extLst>
      <p:ext uri="{BB962C8B-B14F-4D97-AF65-F5344CB8AC3E}">
        <p14:creationId xmlns:p14="http://schemas.microsoft.com/office/powerpoint/2010/main" val="2063212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355600" y="708025"/>
            <a:ext cx="6299200" cy="3544888"/>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19</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2</a:t>
            </a:fld>
            <a:endParaRPr lang="en-US" dirty="0"/>
          </a:p>
        </p:txBody>
      </p:sp>
    </p:spTree>
    <p:extLst>
      <p:ext uri="{BB962C8B-B14F-4D97-AF65-F5344CB8AC3E}">
        <p14:creationId xmlns:p14="http://schemas.microsoft.com/office/powerpoint/2010/main" val="1486204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355600" y="708025"/>
            <a:ext cx="6299200" cy="3544888"/>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20</a:t>
            </a:fld>
            <a:endParaRPr lang="en-US" altLang="en-US" sz="1200" dirty="0"/>
          </a:p>
        </p:txBody>
      </p:sp>
    </p:spTree>
    <p:extLst>
      <p:ext uri="{BB962C8B-B14F-4D97-AF65-F5344CB8AC3E}">
        <p14:creationId xmlns:p14="http://schemas.microsoft.com/office/powerpoint/2010/main" val="110790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21</a:t>
            </a:fld>
            <a:endParaRPr lang="en-US" dirty="0"/>
          </a:p>
        </p:txBody>
      </p:sp>
    </p:spTree>
    <p:extLst>
      <p:ext uri="{BB962C8B-B14F-4D97-AF65-F5344CB8AC3E}">
        <p14:creationId xmlns:p14="http://schemas.microsoft.com/office/powerpoint/2010/main" val="38727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355600" y="708025"/>
            <a:ext cx="6299200" cy="3544888"/>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22</a:t>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47FD349-3BC7-004F-B332-C020C14EC08C}"/>
              </a:ext>
            </a:extLst>
          </p:cNvPr>
          <p:cNvSpPr>
            <a:spLocks noGrp="1" noRot="1" noChangeAspect="1" noTextEdit="1"/>
          </p:cNvSpPr>
          <p:nvPr>
            <p:ph type="sldImg"/>
          </p:nvPr>
        </p:nvSpPr>
        <p:spPr>
          <a:xfrm>
            <a:off x="355600" y="708025"/>
            <a:ext cx="6299200" cy="3544888"/>
          </a:xfrm>
          <a:ln/>
        </p:spPr>
      </p:sp>
      <p:sp>
        <p:nvSpPr>
          <p:cNvPr id="35843" name="Notes Placeholder 2">
            <a:extLst>
              <a:ext uri="{FF2B5EF4-FFF2-40B4-BE49-F238E27FC236}">
                <a16:creationId xmlns:a16="http://schemas.microsoft.com/office/drawing/2014/main" id="{D0E7589B-68BF-9647-BAD0-2AC6FD162A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Knowing the early signs and symptoms of sepsis could help you save the life of a friend, co-worker, family member, loved one or yourself</a:t>
            </a:r>
          </a:p>
        </p:txBody>
      </p:sp>
      <p:sp>
        <p:nvSpPr>
          <p:cNvPr id="35844" name="Slide Number Placeholder 3">
            <a:extLst>
              <a:ext uri="{FF2B5EF4-FFF2-40B4-BE49-F238E27FC236}">
                <a16:creationId xmlns:a16="http://schemas.microsoft.com/office/drawing/2014/main" id="{8C84CDBF-E550-D047-B51A-B6F3C4E530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777207E-1C11-BA4C-8F8A-29D3A4113B83}" type="slidenum">
              <a:rPr lang="en-US" altLang="en-US" sz="1200"/>
              <a:pPr/>
              <a:t>23</a:t>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355600" y="708025"/>
            <a:ext cx="6299200" cy="3544888"/>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24</a:t>
            </a:fld>
            <a:endParaRPr lang="en-US" altLang="en-US" sz="1200" dirty="0"/>
          </a:p>
        </p:txBody>
      </p:sp>
    </p:spTree>
    <p:extLst>
      <p:ext uri="{BB962C8B-B14F-4D97-AF65-F5344CB8AC3E}">
        <p14:creationId xmlns:p14="http://schemas.microsoft.com/office/powerpoint/2010/main" val="727665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355600" y="708025"/>
            <a:ext cx="6299200" cy="3544888"/>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25</a:t>
            </a:fld>
            <a:endParaRPr lang="en-US" altLang="en-US" sz="1200" dirty="0"/>
          </a:p>
        </p:txBody>
      </p:sp>
    </p:spTree>
    <p:extLst>
      <p:ext uri="{BB962C8B-B14F-4D97-AF65-F5344CB8AC3E}">
        <p14:creationId xmlns:p14="http://schemas.microsoft.com/office/powerpoint/2010/main" val="2204365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26</a:t>
            </a:fld>
            <a:endParaRPr lang="en-US" dirty="0"/>
          </a:p>
        </p:txBody>
      </p:sp>
    </p:spTree>
    <p:extLst>
      <p:ext uri="{BB962C8B-B14F-4D97-AF65-F5344CB8AC3E}">
        <p14:creationId xmlns:p14="http://schemas.microsoft.com/office/powerpoint/2010/main" val="2069051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27</a:t>
            </a:fld>
            <a:endParaRPr lang="en-US" dirty="0"/>
          </a:p>
        </p:txBody>
      </p:sp>
    </p:spTree>
    <p:extLst>
      <p:ext uri="{BB962C8B-B14F-4D97-AF65-F5344CB8AC3E}">
        <p14:creationId xmlns:p14="http://schemas.microsoft.com/office/powerpoint/2010/main" val="93315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28</a:t>
            </a:fld>
            <a:endParaRPr lang="en-US" dirty="0"/>
          </a:p>
        </p:txBody>
      </p:sp>
    </p:spTree>
    <p:extLst>
      <p:ext uri="{BB962C8B-B14F-4D97-AF65-F5344CB8AC3E}">
        <p14:creationId xmlns:p14="http://schemas.microsoft.com/office/powerpoint/2010/main" val="310320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A3C1A18-8180-3544-90EB-19F66F20F8FD}"/>
              </a:ext>
            </a:extLst>
          </p:cNvPr>
          <p:cNvSpPr>
            <a:spLocks noGrp="1" noRot="1" noChangeAspect="1" noTextEdit="1"/>
          </p:cNvSpPr>
          <p:nvPr>
            <p:ph type="sldImg"/>
          </p:nvPr>
        </p:nvSpPr>
        <p:spPr>
          <a:xfrm>
            <a:off x="355600" y="708025"/>
            <a:ext cx="6299200" cy="3544888"/>
          </a:xfrm>
          <a:ln/>
        </p:spPr>
      </p:sp>
      <p:sp>
        <p:nvSpPr>
          <p:cNvPr id="40963" name="Notes Placeholder 2">
            <a:extLst>
              <a:ext uri="{FF2B5EF4-FFF2-40B4-BE49-F238E27FC236}">
                <a16:creationId xmlns:a16="http://schemas.microsoft.com/office/drawing/2014/main" id="{C93ED107-2581-BD47-9413-7EBC5DD8A6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It is important educate people not to ignore these initial signs of sepsis.</a:t>
            </a:r>
          </a:p>
          <a:p>
            <a:endParaRPr lang="en-US" altLang="en-US" dirty="0">
              <a:latin typeface="Times" pitchFamily="2" charset="0"/>
            </a:endParaRPr>
          </a:p>
        </p:txBody>
      </p:sp>
      <p:sp>
        <p:nvSpPr>
          <p:cNvPr id="40964" name="Slide Number Placeholder 3">
            <a:extLst>
              <a:ext uri="{FF2B5EF4-FFF2-40B4-BE49-F238E27FC236}">
                <a16:creationId xmlns:a16="http://schemas.microsoft.com/office/drawing/2014/main" id="{1847A59F-3D61-404A-BDD9-004152E1D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1363" indent="-284163">
              <a:defRPr sz="2400">
                <a:solidFill>
                  <a:schemeClr val="tx1"/>
                </a:solidFill>
                <a:latin typeface="Times" pitchFamily="2" charset="0"/>
              </a:defRPr>
            </a:lvl2pPr>
            <a:lvl3pPr marL="1141413" indent="-227013">
              <a:defRPr sz="2400">
                <a:solidFill>
                  <a:schemeClr val="tx1"/>
                </a:solidFill>
                <a:latin typeface="Times" pitchFamily="2" charset="0"/>
              </a:defRPr>
            </a:lvl3pPr>
            <a:lvl4pPr marL="1598613" indent="-227013">
              <a:defRPr sz="2400">
                <a:solidFill>
                  <a:schemeClr val="tx1"/>
                </a:solidFill>
                <a:latin typeface="Times" pitchFamily="2" charset="0"/>
              </a:defRPr>
            </a:lvl4pPr>
            <a:lvl5pPr marL="2054225" indent="-227013">
              <a:defRPr sz="2400">
                <a:solidFill>
                  <a:schemeClr val="tx1"/>
                </a:solidFill>
                <a:latin typeface="Times" pitchFamily="2" charset="0"/>
              </a:defRPr>
            </a:lvl5pPr>
            <a:lvl6pPr marL="2511425" indent="-227013" eaLnBrk="0" fontAlgn="base" hangingPunct="0">
              <a:spcBef>
                <a:spcPct val="0"/>
              </a:spcBef>
              <a:spcAft>
                <a:spcPct val="0"/>
              </a:spcAft>
              <a:defRPr sz="2400">
                <a:solidFill>
                  <a:schemeClr val="tx1"/>
                </a:solidFill>
                <a:latin typeface="Times" pitchFamily="2" charset="0"/>
              </a:defRPr>
            </a:lvl6pPr>
            <a:lvl7pPr marL="2968625" indent="-227013" eaLnBrk="0" fontAlgn="base" hangingPunct="0">
              <a:spcBef>
                <a:spcPct val="0"/>
              </a:spcBef>
              <a:spcAft>
                <a:spcPct val="0"/>
              </a:spcAft>
              <a:defRPr sz="2400">
                <a:solidFill>
                  <a:schemeClr val="tx1"/>
                </a:solidFill>
                <a:latin typeface="Times" pitchFamily="2" charset="0"/>
              </a:defRPr>
            </a:lvl7pPr>
            <a:lvl8pPr marL="3425825" indent="-227013" eaLnBrk="0" fontAlgn="base" hangingPunct="0">
              <a:spcBef>
                <a:spcPct val="0"/>
              </a:spcBef>
              <a:spcAft>
                <a:spcPct val="0"/>
              </a:spcAft>
              <a:defRPr sz="2400">
                <a:solidFill>
                  <a:schemeClr val="tx1"/>
                </a:solidFill>
                <a:latin typeface="Times" pitchFamily="2" charset="0"/>
              </a:defRPr>
            </a:lvl8pPr>
            <a:lvl9pPr marL="3883025" indent="-227013" eaLnBrk="0" fontAlgn="base" hangingPunct="0">
              <a:spcBef>
                <a:spcPct val="0"/>
              </a:spcBef>
              <a:spcAft>
                <a:spcPct val="0"/>
              </a:spcAft>
              <a:defRPr sz="2400">
                <a:solidFill>
                  <a:schemeClr val="tx1"/>
                </a:solidFill>
                <a:latin typeface="Times" pitchFamily="2" charset="0"/>
              </a:defRPr>
            </a:lvl9pPr>
          </a:lstStyle>
          <a:p>
            <a:fld id="{7BEE4454-AD0B-5140-B5B4-58C2222B8A8C}" type="slidenum">
              <a:rPr lang="en-US" altLang="en-US" sz="1200"/>
              <a:pPr/>
              <a:t>29</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a:t>
            </a:fld>
            <a:endParaRPr lang="en-US" dirty="0"/>
          </a:p>
        </p:txBody>
      </p:sp>
    </p:spTree>
    <p:extLst>
      <p:ext uri="{BB962C8B-B14F-4D97-AF65-F5344CB8AC3E}">
        <p14:creationId xmlns:p14="http://schemas.microsoft.com/office/powerpoint/2010/main" val="890687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30</a:t>
            </a:fld>
            <a:endParaRPr lang="en-US" dirty="0"/>
          </a:p>
        </p:txBody>
      </p:sp>
    </p:spTree>
    <p:extLst>
      <p:ext uri="{BB962C8B-B14F-4D97-AF65-F5344CB8AC3E}">
        <p14:creationId xmlns:p14="http://schemas.microsoft.com/office/powerpoint/2010/main" val="4247644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31</a:t>
            </a:fld>
            <a:endParaRPr lang="en-US" dirty="0"/>
          </a:p>
        </p:txBody>
      </p:sp>
    </p:spTree>
    <p:extLst>
      <p:ext uri="{BB962C8B-B14F-4D97-AF65-F5344CB8AC3E}">
        <p14:creationId xmlns:p14="http://schemas.microsoft.com/office/powerpoint/2010/main" val="391600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32</a:t>
            </a:fld>
            <a:endParaRPr lang="en-US" dirty="0"/>
          </a:p>
        </p:txBody>
      </p:sp>
    </p:spTree>
    <p:extLst>
      <p:ext uri="{BB962C8B-B14F-4D97-AF65-F5344CB8AC3E}">
        <p14:creationId xmlns:p14="http://schemas.microsoft.com/office/powerpoint/2010/main" val="212439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33</a:t>
            </a:fld>
            <a:endParaRPr lang="en-US" dirty="0"/>
          </a:p>
        </p:txBody>
      </p:sp>
    </p:spTree>
    <p:extLst>
      <p:ext uri="{BB962C8B-B14F-4D97-AF65-F5344CB8AC3E}">
        <p14:creationId xmlns:p14="http://schemas.microsoft.com/office/powerpoint/2010/main" val="3648128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34</a:t>
            </a:fld>
            <a:endParaRPr lang="en-US" dirty="0"/>
          </a:p>
        </p:txBody>
      </p:sp>
    </p:spTree>
    <p:extLst>
      <p:ext uri="{BB962C8B-B14F-4D97-AF65-F5344CB8AC3E}">
        <p14:creationId xmlns:p14="http://schemas.microsoft.com/office/powerpoint/2010/main" val="1762576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35</a:t>
            </a:fld>
            <a:endParaRPr lang="en-US" dirty="0"/>
          </a:p>
        </p:txBody>
      </p:sp>
    </p:spTree>
    <p:extLst>
      <p:ext uri="{BB962C8B-B14F-4D97-AF65-F5344CB8AC3E}">
        <p14:creationId xmlns:p14="http://schemas.microsoft.com/office/powerpoint/2010/main" val="388164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355600" y="708025"/>
            <a:ext cx="6299200" cy="3544888"/>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36</a:t>
            </a:fld>
            <a:endParaRPr lang="en-US" altLang="en-US" sz="1200" dirty="0"/>
          </a:p>
        </p:txBody>
      </p:sp>
    </p:spTree>
    <p:extLst>
      <p:ext uri="{BB962C8B-B14F-4D97-AF65-F5344CB8AC3E}">
        <p14:creationId xmlns:p14="http://schemas.microsoft.com/office/powerpoint/2010/main" val="172297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17A915D-51C6-D74F-BDF5-89E0BA5781CA}"/>
              </a:ext>
            </a:extLst>
          </p:cNvPr>
          <p:cNvSpPr>
            <a:spLocks noGrp="1" noRot="1" noChangeAspect="1" noTextEdit="1"/>
          </p:cNvSpPr>
          <p:nvPr>
            <p:ph type="sldImg"/>
          </p:nvPr>
        </p:nvSpPr>
        <p:spPr>
          <a:xfrm>
            <a:off x="355600" y="708025"/>
            <a:ext cx="6299200" cy="3544888"/>
          </a:xfrm>
          <a:ln/>
        </p:spPr>
      </p:sp>
      <p:sp>
        <p:nvSpPr>
          <p:cNvPr id="44035" name="Notes Placeholder 2">
            <a:extLst>
              <a:ext uri="{FF2B5EF4-FFF2-40B4-BE49-F238E27FC236}">
                <a16:creationId xmlns:a16="http://schemas.microsoft.com/office/drawing/2014/main" id="{764CBCE2-55C3-6242-848F-A0B7D35A8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4036" name="Slide Number Placeholder 3">
            <a:extLst>
              <a:ext uri="{FF2B5EF4-FFF2-40B4-BE49-F238E27FC236}">
                <a16:creationId xmlns:a16="http://schemas.microsoft.com/office/drawing/2014/main" id="{61E782E8-4DED-C241-AC34-6A96333475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1DE081C6-A3F4-F64E-BA2B-860F2793787D}" type="slidenum">
              <a:rPr lang="en-US" altLang="en-US" sz="1200"/>
              <a:pPr/>
              <a:t>37</a:t>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38</a:t>
            </a:fld>
            <a:endParaRPr lang="en-US" dirty="0"/>
          </a:p>
        </p:txBody>
      </p:sp>
    </p:spTree>
    <p:extLst>
      <p:ext uri="{BB962C8B-B14F-4D97-AF65-F5344CB8AC3E}">
        <p14:creationId xmlns:p14="http://schemas.microsoft.com/office/powerpoint/2010/main" val="1125332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39</a:t>
            </a:fld>
            <a:endParaRPr lang="en-US" dirty="0"/>
          </a:p>
        </p:txBody>
      </p:sp>
    </p:spTree>
    <p:extLst>
      <p:ext uri="{BB962C8B-B14F-4D97-AF65-F5344CB8AC3E}">
        <p14:creationId xmlns:p14="http://schemas.microsoft.com/office/powerpoint/2010/main" val="420544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4</a:t>
            </a:fld>
            <a:endParaRPr lang="en-US" dirty="0"/>
          </a:p>
        </p:txBody>
      </p:sp>
    </p:spTree>
    <p:extLst>
      <p:ext uri="{BB962C8B-B14F-4D97-AF65-F5344CB8AC3E}">
        <p14:creationId xmlns:p14="http://schemas.microsoft.com/office/powerpoint/2010/main" val="725941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40</a:t>
            </a:fld>
            <a:endParaRPr lang="en-US" dirty="0"/>
          </a:p>
        </p:txBody>
      </p:sp>
    </p:spTree>
    <p:extLst>
      <p:ext uri="{BB962C8B-B14F-4D97-AF65-F5344CB8AC3E}">
        <p14:creationId xmlns:p14="http://schemas.microsoft.com/office/powerpoint/2010/main" val="12693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617C8-60B0-4890-9943-35223C54B0C4}" type="slidenum">
              <a:rPr lang="en-US" smtClean="0"/>
              <a:t>41</a:t>
            </a:fld>
            <a:endParaRPr lang="en-US" dirty="0"/>
          </a:p>
        </p:txBody>
      </p:sp>
    </p:spTree>
    <p:extLst>
      <p:ext uri="{BB962C8B-B14F-4D97-AF65-F5344CB8AC3E}">
        <p14:creationId xmlns:p14="http://schemas.microsoft.com/office/powerpoint/2010/main" val="3333534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42</a:t>
            </a:fld>
            <a:endParaRPr lang="en-US" dirty="0"/>
          </a:p>
        </p:txBody>
      </p:sp>
    </p:spTree>
    <p:extLst>
      <p:ext uri="{BB962C8B-B14F-4D97-AF65-F5344CB8AC3E}">
        <p14:creationId xmlns:p14="http://schemas.microsoft.com/office/powerpoint/2010/main" val="1440094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A34C92-62A8-3641-839E-CD6645F1ADEF}"/>
              </a:ext>
            </a:extLst>
          </p:cNvPr>
          <p:cNvSpPr>
            <a:spLocks noGrp="1" noRot="1" noChangeAspect="1" noTextEdit="1"/>
          </p:cNvSpPr>
          <p:nvPr>
            <p:ph type="sldImg"/>
          </p:nvPr>
        </p:nvSpPr>
        <p:spPr>
          <a:xfrm>
            <a:off x="355600" y="708025"/>
            <a:ext cx="6299200" cy="3544888"/>
          </a:xfrm>
          <a:ln/>
        </p:spPr>
      </p:sp>
      <p:sp>
        <p:nvSpPr>
          <p:cNvPr id="49155" name="Notes Placeholder 2">
            <a:extLst>
              <a:ext uri="{FF2B5EF4-FFF2-40B4-BE49-F238E27FC236}">
                <a16:creationId xmlns:a16="http://schemas.microsoft.com/office/drawing/2014/main" id="{73A9A6A4-9501-0449-8FEB-EB201D44F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9156" name="Slide Number Placeholder 3">
            <a:extLst>
              <a:ext uri="{FF2B5EF4-FFF2-40B4-BE49-F238E27FC236}">
                <a16:creationId xmlns:a16="http://schemas.microsoft.com/office/drawing/2014/main" id="{36931027-6065-784B-BFFA-9669E410B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1500D6A-709C-424D-A5B3-E15755CEC101}" type="slidenum">
              <a:rPr lang="en-US" altLang="en-US" sz="1200"/>
              <a:pPr/>
              <a:t>43</a:t>
            </a:fld>
            <a:endParaRPr lang="en-US" altLang="en-US" sz="1200" dirty="0"/>
          </a:p>
        </p:txBody>
      </p:sp>
    </p:spTree>
    <p:extLst>
      <p:ext uri="{BB962C8B-B14F-4D97-AF65-F5344CB8AC3E}">
        <p14:creationId xmlns:p14="http://schemas.microsoft.com/office/powerpoint/2010/main" val="3701226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44</a:t>
            </a:fld>
            <a:endParaRPr lang="en-US" dirty="0"/>
          </a:p>
        </p:txBody>
      </p:sp>
    </p:spTree>
    <p:extLst>
      <p:ext uri="{BB962C8B-B14F-4D97-AF65-F5344CB8AC3E}">
        <p14:creationId xmlns:p14="http://schemas.microsoft.com/office/powerpoint/2010/main" val="3146199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45</a:t>
            </a:fld>
            <a:endParaRPr lang="en-US" dirty="0"/>
          </a:p>
        </p:txBody>
      </p:sp>
    </p:spTree>
    <p:extLst>
      <p:ext uri="{BB962C8B-B14F-4D97-AF65-F5344CB8AC3E}">
        <p14:creationId xmlns:p14="http://schemas.microsoft.com/office/powerpoint/2010/main" val="2134510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901B02-E82F-CE4C-81EF-5747E874ABB7}"/>
              </a:ext>
            </a:extLst>
          </p:cNvPr>
          <p:cNvSpPr>
            <a:spLocks noGrp="1" noRot="1" noChangeAspect="1" noTextEdit="1"/>
          </p:cNvSpPr>
          <p:nvPr>
            <p:ph type="sldImg"/>
          </p:nvPr>
        </p:nvSpPr>
        <p:spPr>
          <a:xfrm>
            <a:off x="355600" y="708025"/>
            <a:ext cx="6299200" cy="3544888"/>
          </a:xfrm>
          <a:ln/>
        </p:spPr>
      </p:sp>
      <p:sp>
        <p:nvSpPr>
          <p:cNvPr id="45059" name="Notes Placeholder 2">
            <a:extLst>
              <a:ext uri="{FF2B5EF4-FFF2-40B4-BE49-F238E27FC236}">
                <a16:creationId xmlns:a16="http://schemas.microsoft.com/office/drawing/2014/main" id="{CDF2327A-F4EA-6E40-BB35-05AC1767F3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can progress very quickly, so prompt medical attention is extremely important in preventing sepsis related complications and even death</a:t>
            </a:r>
          </a:p>
        </p:txBody>
      </p:sp>
      <p:sp>
        <p:nvSpPr>
          <p:cNvPr id="45060" name="Slide Number Placeholder 3">
            <a:extLst>
              <a:ext uri="{FF2B5EF4-FFF2-40B4-BE49-F238E27FC236}">
                <a16:creationId xmlns:a16="http://schemas.microsoft.com/office/drawing/2014/main" id="{797EDFD5-0F02-FD44-984E-7E87962AE9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F290E4D-D183-6C41-8CC7-03F00668B86C}" type="slidenum">
              <a:rPr lang="en-US" altLang="en-US" sz="1200"/>
              <a:pPr/>
              <a:t>46</a:t>
            </a:fld>
            <a:endParaRPr lang="en-US"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355600" y="708025"/>
            <a:ext cx="6299200" cy="3544888"/>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47</a:t>
            </a:fld>
            <a:endParaRPr lang="en-US" altLang="en-US" sz="1200" dirty="0"/>
          </a:p>
        </p:txBody>
      </p:sp>
    </p:spTree>
    <p:extLst>
      <p:ext uri="{BB962C8B-B14F-4D97-AF65-F5344CB8AC3E}">
        <p14:creationId xmlns:p14="http://schemas.microsoft.com/office/powerpoint/2010/main" val="3065651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F6422D0-C21D-EA4C-9221-563655B39E61}"/>
              </a:ext>
            </a:extLst>
          </p:cNvPr>
          <p:cNvSpPr>
            <a:spLocks noGrp="1" noRot="1" noChangeAspect="1" noTextEdit="1"/>
          </p:cNvSpPr>
          <p:nvPr>
            <p:ph type="sldImg"/>
          </p:nvPr>
        </p:nvSpPr>
        <p:spPr>
          <a:xfrm>
            <a:off x="355600" y="708025"/>
            <a:ext cx="6299200" cy="3544888"/>
          </a:xfrm>
          <a:ln/>
        </p:spPr>
      </p:sp>
      <p:sp>
        <p:nvSpPr>
          <p:cNvPr id="51203" name="Notes Placeholder 2">
            <a:extLst>
              <a:ext uri="{FF2B5EF4-FFF2-40B4-BE49-F238E27FC236}">
                <a16:creationId xmlns:a16="http://schemas.microsoft.com/office/drawing/2014/main" id="{D6D3BB49-65E2-CE4B-9716-435A4A7A60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51204" name="Slide Number Placeholder 3">
            <a:extLst>
              <a:ext uri="{FF2B5EF4-FFF2-40B4-BE49-F238E27FC236}">
                <a16:creationId xmlns:a16="http://schemas.microsoft.com/office/drawing/2014/main" id="{28F5EC25-2385-1E42-9FB1-E578B415F3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9F4D5AA-3481-E148-B2E1-78F9360E2DBC}" type="slidenum">
              <a:rPr lang="en-US" altLang="en-US" sz="1200"/>
              <a:pPr/>
              <a:t>48</a:t>
            </a:fld>
            <a:endParaRPr lang="en-US"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355600" y="708025"/>
            <a:ext cx="6299200" cy="3544888"/>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49</a:t>
            </a:fld>
            <a:endParaRPr lang="en-US" altLang="en-US" sz="1200" dirty="0"/>
          </a:p>
        </p:txBody>
      </p:sp>
    </p:spTree>
    <p:extLst>
      <p:ext uri="{BB962C8B-B14F-4D97-AF65-F5344CB8AC3E}">
        <p14:creationId xmlns:p14="http://schemas.microsoft.com/office/powerpoint/2010/main" val="394530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355600" y="708025"/>
            <a:ext cx="6299200" cy="3544888"/>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5</a:t>
            </a:fld>
            <a:endParaRPr lang="en-US" altLang="en-US" sz="1200" dirty="0"/>
          </a:p>
        </p:txBody>
      </p:sp>
    </p:spTree>
    <p:extLst>
      <p:ext uri="{BB962C8B-B14F-4D97-AF65-F5344CB8AC3E}">
        <p14:creationId xmlns:p14="http://schemas.microsoft.com/office/powerpoint/2010/main" val="128252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50</a:t>
            </a:fld>
            <a:endParaRPr lang="en-US" dirty="0"/>
          </a:p>
        </p:txBody>
      </p:sp>
    </p:spTree>
    <p:extLst>
      <p:ext uri="{BB962C8B-B14F-4D97-AF65-F5344CB8AC3E}">
        <p14:creationId xmlns:p14="http://schemas.microsoft.com/office/powerpoint/2010/main" val="812449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A34C92-62A8-3641-839E-CD6645F1ADEF}"/>
              </a:ext>
            </a:extLst>
          </p:cNvPr>
          <p:cNvSpPr>
            <a:spLocks noGrp="1" noRot="1" noChangeAspect="1" noTextEdit="1"/>
          </p:cNvSpPr>
          <p:nvPr>
            <p:ph type="sldImg"/>
          </p:nvPr>
        </p:nvSpPr>
        <p:spPr>
          <a:xfrm>
            <a:off x="355600" y="708025"/>
            <a:ext cx="6299200" cy="3544888"/>
          </a:xfrm>
          <a:ln/>
        </p:spPr>
      </p:sp>
      <p:sp>
        <p:nvSpPr>
          <p:cNvPr id="49155" name="Notes Placeholder 2">
            <a:extLst>
              <a:ext uri="{FF2B5EF4-FFF2-40B4-BE49-F238E27FC236}">
                <a16:creationId xmlns:a16="http://schemas.microsoft.com/office/drawing/2014/main" id="{73A9A6A4-9501-0449-8FEB-EB201D44F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9156" name="Slide Number Placeholder 3">
            <a:extLst>
              <a:ext uri="{FF2B5EF4-FFF2-40B4-BE49-F238E27FC236}">
                <a16:creationId xmlns:a16="http://schemas.microsoft.com/office/drawing/2014/main" id="{36931027-6065-784B-BFFA-9669E410B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1500D6A-709C-424D-A5B3-E15755CEC101}" type="slidenum">
              <a:rPr lang="en-US" altLang="en-US" sz="1200"/>
              <a:pPr/>
              <a:t>51</a:t>
            </a:fld>
            <a:endParaRPr lang="en-US"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a:t>
            </a:r>
            <a:r>
              <a:rPr lang="en-US" baseline="0" dirty="0"/>
              <a:t>  </a:t>
            </a:r>
            <a:r>
              <a:rPr lang="en-US" dirty="0"/>
              <a:t>You can connect with us for assistance and additional tools through our website.</a:t>
            </a:r>
            <a:r>
              <a:rPr lang="en-US" baseline="0" dirty="0"/>
              <a:t>  We encourage you to visit our Resource Library and will share the direct link to the library in chat.  Next slide please.</a:t>
            </a:r>
            <a:endParaRPr lang="en-US" dirty="0"/>
          </a:p>
        </p:txBody>
      </p:sp>
      <p:sp>
        <p:nvSpPr>
          <p:cNvPr id="4" name="Slide Number Placeholder 3"/>
          <p:cNvSpPr>
            <a:spLocks noGrp="1"/>
          </p:cNvSpPr>
          <p:nvPr>
            <p:ph type="sldNum" idx="10"/>
          </p:nvPr>
        </p:nvSpPr>
        <p:spPr/>
        <p:txBody>
          <a:bodyPr/>
          <a:lstStyle/>
          <a:p>
            <a:fld id="{00000000-1234-1234-1234-123412341234}" type="slidenum">
              <a:rPr lang="en-US">
                <a:solidFill>
                  <a:schemeClr val="dk1"/>
                </a:solidFill>
                <a:latin typeface="Calibri"/>
                <a:ea typeface="Calibri"/>
                <a:cs typeface="Calibri"/>
                <a:sym typeface="Calibri"/>
              </a:rPr>
              <a:pPr/>
              <a:t>52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341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53</a:t>
            </a:fld>
            <a:endParaRPr lang="en-US" dirty="0"/>
          </a:p>
        </p:txBody>
      </p:sp>
    </p:spTree>
    <p:extLst>
      <p:ext uri="{BB962C8B-B14F-4D97-AF65-F5344CB8AC3E}">
        <p14:creationId xmlns:p14="http://schemas.microsoft.com/office/powerpoint/2010/main" val="206278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355600" y="708025"/>
            <a:ext cx="6299200" cy="3544888"/>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6</a:t>
            </a:fld>
            <a:endParaRPr lang="en-US" altLang="en-US" sz="1200" dirty="0"/>
          </a:p>
        </p:txBody>
      </p:sp>
    </p:spTree>
    <p:extLst>
      <p:ext uri="{BB962C8B-B14F-4D97-AF65-F5344CB8AC3E}">
        <p14:creationId xmlns:p14="http://schemas.microsoft.com/office/powerpoint/2010/main" val="420416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C2A81CC-F9A7-6B4A-B5DA-8009E388F3D9}"/>
              </a:ext>
            </a:extLst>
          </p:cNvPr>
          <p:cNvSpPr>
            <a:spLocks noGrp="1" noRot="1" noChangeAspect="1" noTextEdit="1"/>
          </p:cNvSpPr>
          <p:nvPr>
            <p:ph type="sldImg"/>
          </p:nvPr>
        </p:nvSpPr>
        <p:spPr>
          <a:xfrm>
            <a:off x="355600" y="708025"/>
            <a:ext cx="6299200" cy="3544888"/>
          </a:xfrm>
          <a:ln/>
        </p:spPr>
      </p:sp>
      <p:sp>
        <p:nvSpPr>
          <p:cNvPr id="36867" name="Notes Placeholder 2">
            <a:extLst>
              <a:ext uri="{FF2B5EF4-FFF2-40B4-BE49-F238E27FC236}">
                <a16:creationId xmlns:a16="http://schemas.microsoft.com/office/drawing/2014/main" id="{EF655A20-362B-5643-B73C-21667A11A3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In fact, in a recent national survey, it was revealed that barely half of all Americans have heard of the term Sepsis.  There is a lot of opportunity to educate and increase awareness about sepsis in the community and understanding that it needs to be treated as a medical emergency</a:t>
            </a:r>
          </a:p>
        </p:txBody>
      </p:sp>
      <p:sp>
        <p:nvSpPr>
          <p:cNvPr id="36868" name="Slide Number Placeholder 3">
            <a:extLst>
              <a:ext uri="{FF2B5EF4-FFF2-40B4-BE49-F238E27FC236}">
                <a16:creationId xmlns:a16="http://schemas.microsoft.com/office/drawing/2014/main" id="{7943EF10-914A-F744-98CC-E5D4E4816A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B7DB31A-C3F9-3940-873E-893F83A90CF5}" type="slidenum">
              <a:rPr lang="en-US" altLang="en-US" sz="1200"/>
              <a:pPr/>
              <a:t>7</a:t>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A7FC-8631-4FCB-BB01-D358410A091E}" type="slidenum">
              <a:rPr lang="en-US" smtClean="0"/>
              <a:t>8</a:t>
            </a:fld>
            <a:endParaRPr lang="en-US" dirty="0"/>
          </a:p>
        </p:txBody>
      </p:sp>
    </p:spTree>
    <p:extLst>
      <p:ext uri="{BB962C8B-B14F-4D97-AF65-F5344CB8AC3E}">
        <p14:creationId xmlns:p14="http://schemas.microsoft.com/office/powerpoint/2010/main" val="405522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E583947-B639-4548-AE6D-B8138E967B85}"/>
              </a:ext>
            </a:extLst>
          </p:cNvPr>
          <p:cNvSpPr>
            <a:spLocks noGrp="1" noRot="1" noChangeAspect="1" noTextEdit="1"/>
          </p:cNvSpPr>
          <p:nvPr>
            <p:ph type="sldImg"/>
          </p:nvPr>
        </p:nvSpPr>
        <p:spPr>
          <a:xfrm>
            <a:off x="355600" y="708025"/>
            <a:ext cx="6299200" cy="3544888"/>
          </a:xfrm>
          <a:ln/>
        </p:spPr>
      </p:sp>
      <p:sp>
        <p:nvSpPr>
          <p:cNvPr id="46083" name="Notes Placeholder 2">
            <a:extLst>
              <a:ext uri="{FF2B5EF4-FFF2-40B4-BE49-F238E27FC236}">
                <a16:creationId xmlns:a16="http://schemas.microsoft.com/office/drawing/2014/main" id="{884D3FA3-329D-CA43-A3CF-6E2F2189F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There are simple things that can minimize the risk of developing sepsis</a:t>
            </a:r>
          </a:p>
        </p:txBody>
      </p:sp>
      <p:sp>
        <p:nvSpPr>
          <p:cNvPr id="46084" name="Slide Number Placeholder 3">
            <a:extLst>
              <a:ext uri="{FF2B5EF4-FFF2-40B4-BE49-F238E27FC236}">
                <a16:creationId xmlns:a16="http://schemas.microsoft.com/office/drawing/2014/main" id="{D03C633B-7292-4648-A734-5436F2421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F7F3632-198A-C945-B1EA-48A21041AEE0}" type="slidenum">
              <a:rPr lang="en-US" altLang="en-US" sz="1200"/>
              <a:pPr/>
              <a:t>9</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IPRO MASTER-Title Slide">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5DD544E8-2694-4448-A870-D179E52D9CAB}"/>
              </a:ext>
            </a:extLst>
          </p:cNvPr>
          <p:cNvSpPr>
            <a:spLocks noChangeArrowheads="1"/>
          </p:cNvSpPr>
          <p:nvPr/>
        </p:nvSpPr>
        <p:spPr bwMode="auto">
          <a:xfrm>
            <a:off x="0" y="6772276"/>
            <a:ext cx="12192000" cy="85725"/>
          </a:xfrm>
          <a:prstGeom prst="rect">
            <a:avLst/>
          </a:prstGeom>
          <a:solidFill>
            <a:srgbClr val="80A1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dirty="0"/>
          </a:p>
        </p:txBody>
      </p:sp>
      <p:sp>
        <p:nvSpPr>
          <p:cNvPr id="7171" name="Rectangle 3"/>
          <p:cNvSpPr>
            <a:spLocks noGrp="1" noChangeArrowheads="1"/>
          </p:cNvSpPr>
          <p:nvPr>
            <p:ph type="ctrTitle"/>
          </p:nvPr>
        </p:nvSpPr>
        <p:spPr>
          <a:xfrm>
            <a:off x="1219200" y="1676400"/>
            <a:ext cx="9753600" cy="553998"/>
          </a:xfrm>
        </p:spPr>
        <p:txBody>
          <a:bodyPr anchor="t"/>
          <a:lstStyle>
            <a:lvl1pPr algn="l">
              <a:lnSpc>
                <a:spcPct val="90000"/>
              </a:lnSpc>
              <a:defRPr sz="4000">
                <a:solidFill>
                  <a:srgbClr val="00539B"/>
                </a:solidFill>
              </a:defRPr>
            </a:lvl1pPr>
          </a:lstStyle>
          <a:p>
            <a:r>
              <a:rPr lang="en-US" dirty="0"/>
              <a:t>Click to edit Master title style</a:t>
            </a:r>
          </a:p>
        </p:txBody>
      </p:sp>
      <p:sp>
        <p:nvSpPr>
          <p:cNvPr id="7172" name="Rectangle 4"/>
          <p:cNvSpPr>
            <a:spLocks noGrp="1" noChangeArrowheads="1"/>
          </p:cNvSpPr>
          <p:nvPr>
            <p:ph type="subTitle" idx="1"/>
          </p:nvPr>
        </p:nvSpPr>
        <p:spPr>
          <a:xfrm>
            <a:off x="1320800" y="3276600"/>
            <a:ext cx="9652000" cy="427038"/>
          </a:xfrm>
        </p:spPr>
        <p:txBody>
          <a:bodyPr lIns="91440" tIns="45720" rIns="91440" bIns="45720"/>
          <a:lstStyle>
            <a:lvl1pPr algn="l">
              <a:spcAft>
                <a:spcPct val="0"/>
              </a:spcAft>
              <a:buNone/>
              <a:defRPr sz="2200">
                <a:solidFill>
                  <a:srgbClr val="333333"/>
                </a:solidFill>
              </a:defRPr>
            </a:lvl1pPr>
          </a:lstStyle>
          <a:p>
            <a:r>
              <a:rPr lang="en-US" dirty="0"/>
              <a:t>Click to edit Master subtitle style</a:t>
            </a:r>
          </a:p>
        </p:txBody>
      </p:sp>
      <p:sp>
        <p:nvSpPr>
          <p:cNvPr id="5" name="Rectangle 27">
            <a:extLst>
              <a:ext uri="{FF2B5EF4-FFF2-40B4-BE49-F238E27FC236}">
                <a16:creationId xmlns:a16="http://schemas.microsoft.com/office/drawing/2014/main" id="{6132399D-8C36-F243-AA37-F27493104BBA}"/>
              </a:ext>
            </a:extLst>
          </p:cNvPr>
          <p:cNvSpPr>
            <a:spLocks noGrp="1" noChangeArrowheads="1"/>
          </p:cNvSpPr>
          <p:nvPr>
            <p:ph type="sldNum" sz="quarter" idx="10"/>
          </p:nvPr>
        </p:nvSpPr>
        <p:spPr/>
        <p:txBody>
          <a:bodyPr/>
          <a:lstStyle>
            <a:lvl1pPr>
              <a:defRPr baseline="0">
                <a:solidFill>
                  <a:srgbClr val="0070C0"/>
                </a:solidFill>
              </a:defRPr>
            </a:lvl1pPr>
          </a:lstStyle>
          <a:p>
            <a:fld id="{46AFDD38-A835-C24E-8A13-F395E7C4D463}" type="slidenum">
              <a:rPr lang="en-US" altLang="en-US" smtClean="0"/>
              <a:pPr/>
              <a:t>‹#›</a:t>
            </a:fld>
            <a:endParaRPr lang="en-US" altLang="en-US" dirty="0"/>
          </a:p>
        </p:txBody>
      </p:sp>
    </p:spTree>
    <p:extLst>
      <p:ext uri="{BB962C8B-B14F-4D97-AF65-F5344CB8AC3E}">
        <p14:creationId xmlns:p14="http://schemas.microsoft.com/office/powerpoint/2010/main" val="5111797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IPRO MASTER-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7">
            <a:extLst>
              <a:ext uri="{FF2B5EF4-FFF2-40B4-BE49-F238E27FC236}">
                <a16:creationId xmlns:a16="http://schemas.microsoft.com/office/drawing/2014/main" id="{BC4D5779-E7B6-1946-A6EC-9792E2ACFC0F}"/>
              </a:ext>
            </a:extLst>
          </p:cNvPr>
          <p:cNvSpPr>
            <a:spLocks noGrp="1" noChangeArrowheads="1"/>
          </p:cNvSpPr>
          <p:nvPr>
            <p:ph type="sldNum" sz="quarter" idx="10"/>
          </p:nvPr>
        </p:nvSpPr>
        <p:spPr>
          <a:ln/>
        </p:spPr>
        <p:txBody>
          <a:bodyPr/>
          <a:lstStyle>
            <a:lvl1pPr>
              <a:defRPr/>
            </a:lvl1pPr>
          </a:lstStyle>
          <a:p>
            <a:fld id="{FF23625B-3424-A944-B4F0-DFF685BA7640}" type="slidenum">
              <a:rPr lang="en-US" altLang="en-US"/>
              <a:pPr/>
              <a:t>‹#›</a:t>
            </a:fld>
            <a:endParaRPr lang="en-US" altLang="en-US" dirty="0"/>
          </a:p>
        </p:txBody>
      </p:sp>
    </p:spTree>
    <p:extLst>
      <p:ext uri="{BB962C8B-B14F-4D97-AF65-F5344CB8AC3E}">
        <p14:creationId xmlns:p14="http://schemas.microsoft.com/office/powerpoint/2010/main" val="2924899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9/11/2024</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
        <p:nvSpPr>
          <p:cNvPr id="5" name="Rectangle 4"/>
          <p:cNvSpPr/>
          <p:nvPr userDrawn="1"/>
        </p:nvSpPr>
        <p:spPr>
          <a:xfrm>
            <a:off x="748684" y="6249154"/>
            <a:ext cx="6096000" cy="487441"/>
          </a:xfrm>
          <a:prstGeom prst="rect">
            <a:avLst/>
          </a:prstGeom>
        </p:spPr>
        <p:txBody>
          <a:bodyPr>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This material was prepared by IPRO, a Quality Innovation Network-Quality Improvement Organization under contract with the Centers for Medicare &amp; Medicaid Services (CMS), an agency of the U.S. Department of Health and Human Services. The content presented does not necessarily reflect CMS policy.</a:t>
            </a:r>
            <a:endParaRPr kumimoji="0" lang="en-US" sz="1200" b="0" i="0" u="none" strike="noStrike" kern="1200" cap="none" spc="0" normalizeH="0" baseline="0" noProof="0" dirty="0">
              <a:ln>
                <a:noFill/>
              </a:ln>
              <a:solidFill>
                <a:srgbClr val="898989"/>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756634" y="5644055"/>
            <a:ext cx="3736428" cy="108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7897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1693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1186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2" y="2989261"/>
            <a:ext cx="9708329"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260AFB1-9029-C44C-94BA-411483F55C5E}"/>
              </a:ext>
            </a:extLst>
          </p:cNvPr>
          <p:cNvSpPr>
            <a:spLocks noGrp="1"/>
          </p:cNvSpPr>
          <p:nvPr>
            <p:ph type="title"/>
          </p:nvPr>
        </p:nvSpPr>
        <p:spPr>
          <a:xfrm>
            <a:off x="831850" y="1709739"/>
            <a:ext cx="10515600" cy="1279522"/>
          </a:xfrm>
          <a:prstGeom prst="rect">
            <a:avLst/>
          </a:prstGeo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82505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1000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7411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
        <p:nvSpPr>
          <p:cNvPr id="5" name="Rectangle 4"/>
          <p:cNvSpPr/>
          <p:nvPr userDrawn="1"/>
        </p:nvSpPr>
        <p:spPr>
          <a:xfrm>
            <a:off x="748684" y="5930425"/>
            <a:ext cx="6096000" cy="745012"/>
          </a:xfrm>
          <a:prstGeom prst="rect">
            <a:avLst/>
          </a:prstGeom>
        </p:spPr>
        <p:txBody>
          <a:bodyPr>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TThhiiss mmaatteerriiaall wwaass pprreeppaarreedd bbyy IIPPRROO, , aa QQuuaalliittyy IInnnnoovvaattiioonn NNeettwwoorrkk--QuQuaalliittyy IImmpprroovveemmeenntt OOrrggaanniizzaattiioonn uunnddeerr ccoonnttrraacctt wwiitthh tthhee CCeenntteerrs s ffoorr MMeeddiiccaarree &amp;&amp; MMeeddiiccaaiidd SSeerrvviicceess ((CCMMSS)), , aann aaggeennccyy ooff tthhee UU..SS.. DDeeppaarrttmmeenntt ooff HHeeaalltthh aanndd HHuummaann SSeerrvviicceess.. TThhee ccoonntteenntt pprreesseenntteedd ddooeess nonot t nenecceessarssariillyy rreefflleecctt CCMMSS popolliiccyy.. 12SOW-IPRO-QIN-T1-A2-23-870</a:t>
            </a:r>
            <a:endParaRPr kumimoji="0" lang="en-US" sz="1200" b="0" i="0" u="none" strike="noStrike" kern="1200" cap="none" spc="0" normalizeH="0" baseline="0" noProof="0" dirty="0">
              <a:ln>
                <a:noFill/>
              </a:ln>
              <a:solidFill>
                <a:srgbClr val="898989"/>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C4F1-B5A6-E0AD-0206-90A736884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98BCF-2037-EF69-15B6-C4EDDBB5C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9EBFB-9392-2A0E-BCE8-79D2CF90EE3D}"/>
              </a:ext>
            </a:extLst>
          </p:cNvPr>
          <p:cNvSpPr>
            <a:spLocks noGrp="1"/>
          </p:cNvSpPr>
          <p:nvPr>
            <p:ph type="dt" sz="half" idx="10"/>
          </p:nvPr>
        </p:nvSpPr>
        <p:spPr/>
        <p:txBody>
          <a:bodyPr/>
          <a:lstStyle/>
          <a:p>
            <a:fld id="{1CA335D9-A6A7-4D0B-ADD9-AB6D0A6B5651}" type="datetimeFigureOut">
              <a:rPr lang="en-US" smtClean="0"/>
              <a:t>9/11/2024</a:t>
            </a:fld>
            <a:endParaRPr lang="en-US" dirty="0"/>
          </a:p>
        </p:txBody>
      </p:sp>
      <p:sp>
        <p:nvSpPr>
          <p:cNvPr id="5" name="Footer Placeholder 4">
            <a:extLst>
              <a:ext uri="{FF2B5EF4-FFF2-40B4-BE49-F238E27FC236}">
                <a16:creationId xmlns:a16="http://schemas.microsoft.com/office/drawing/2014/main" id="{6EC1120A-FEB5-B699-64ED-950ED5B5DA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6F5EEC-50FF-BAA2-C700-11009DDA9877}"/>
              </a:ext>
            </a:extLst>
          </p:cNvPr>
          <p:cNvSpPr>
            <a:spLocks noGrp="1"/>
          </p:cNvSpPr>
          <p:nvPr>
            <p:ph type="sldNum" sz="quarter" idx="12"/>
          </p:nvPr>
        </p:nvSpPr>
        <p:spPr/>
        <p:txBody>
          <a:bodyPr/>
          <a:lstStyle/>
          <a:p>
            <a:fld id="{48980439-D936-4375-8ADC-B307C9CADE25}" type="slidenum">
              <a:rPr lang="en-US" smtClean="0"/>
              <a:t>‹#›</a:t>
            </a:fld>
            <a:endParaRPr lang="en-US" dirty="0"/>
          </a:p>
        </p:txBody>
      </p:sp>
    </p:spTree>
    <p:extLst>
      <p:ext uri="{BB962C8B-B14F-4D97-AF65-F5344CB8AC3E}">
        <p14:creationId xmlns:p14="http://schemas.microsoft.com/office/powerpoint/2010/main" val="2401244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1186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2" y="2989261"/>
            <a:ext cx="9708329"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260AFB1-9029-C44C-94BA-411483F55C5E}"/>
              </a:ext>
            </a:extLst>
          </p:cNvPr>
          <p:cNvSpPr>
            <a:spLocks noGrp="1"/>
          </p:cNvSpPr>
          <p:nvPr>
            <p:ph type="title"/>
          </p:nvPr>
        </p:nvSpPr>
        <p:spPr>
          <a:xfrm>
            <a:off x="831850" y="1709739"/>
            <a:ext cx="10515600" cy="1279522"/>
          </a:xfrm>
          <a:prstGeom prst="rect">
            <a:avLst/>
          </a:prstGeo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82505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100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741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169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756634" y="5644055"/>
            <a:ext cx="3736428" cy="108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7897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8109-42B8-FF40-B7F0-60F2BBA24347}"/>
              </a:ext>
            </a:extLst>
          </p:cNvPr>
          <p:cNvSpPr>
            <a:spLocks noGrp="1"/>
          </p:cNvSpPr>
          <p:nvPr>
            <p:ph type="title" hasCustomPrompt="1"/>
          </p:nvPr>
        </p:nvSpPr>
        <p:spPr>
          <a:xfrm>
            <a:off x="1188928" y="575401"/>
            <a:ext cx="7241088" cy="408727"/>
          </a:xfrm>
          <a:prstGeom prst="rect">
            <a:avLst/>
          </a:prstGeom>
        </p:spPr>
        <p:txBody>
          <a:bodyPr lIns="0">
            <a:normAutofit/>
          </a:bodyPr>
          <a:lstStyle>
            <a:lvl1pPr>
              <a:defRPr sz="3600" b="1" i="0" baseline="0">
                <a:solidFill>
                  <a:srgbClr val="00529B"/>
                </a:solidFill>
                <a:latin typeface="Arial" panose="020B0604020202020204" pitchFamily="34" charset="0"/>
              </a:defRPr>
            </a:lvl1pPr>
          </a:lstStyle>
          <a:p>
            <a:r>
              <a:rPr lang="en-US" dirty="0"/>
              <a:t>Standard Slide</a:t>
            </a:r>
          </a:p>
        </p:txBody>
      </p:sp>
      <p:sp>
        <p:nvSpPr>
          <p:cNvPr id="9" name="TextBox 8">
            <a:extLst>
              <a:ext uri="{FF2B5EF4-FFF2-40B4-BE49-F238E27FC236}">
                <a16:creationId xmlns:a16="http://schemas.microsoft.com/office/drawing/2014/main" id="{CB74AAAC-8804-E043-847F-96569ED034AB}"/>
              </a:ext>
            </a:extLst>
          </p:cNvPr>
          <p:cNvSpPr txBox="1"/>
          <p:nvPr userDrawn="1"/>
        </p:nvSpPr>
        <p:spPr>
          <a:xfrm>
            <a:off x="11307047" y="5949863"/>
            <a:ext cx="338202" cy="276999"/>
          </a:xfrm>
          <a:prstGeom prst="rect">
            <a:avLst/>
          </a:prstGeom>
          <a:noFill/>
        </p:spPr>
        <p:txBody>
          <a:bodyPr wrap="square" rIns="0" rtlCol="0">
            <a:spAutoFit/>
          </a:bodyPr>
          <a:lstStyle/>
          <a:p>
            <a:fld id="{86CB4B4D-7CA3-9044-876B-883B54F8677D}" type="slidenum">
              <a:rPr lang="en-US" sz="1200" baseline="0" smtClean="0">
                <a:solidFill>
                  <a:srgbClr val="00539B"/>
                </a:solidFill>
                <a:latin typeface="Arial" panose="020B0604020202020204" pitchFamily="34" charset="0"/>
              </a:rPr>
              <a:pPr/>
              <a:t>‹#›</a:t>
            </a:fld>
            <a:endParaRPr lang="en-US" sz="1200" baseline="0" dirty="0">
              <a:solidFill>
                <a:srgbClr val="00539B"/>
              </a:solidFill>
              <a:latin typeface="Arial" panose="020B0604020202020204" pitchFamily="34" charset="0"/>
            </a:endParaRPr>
          </a:p>
        </p:txBody>
      </p:sp>
      <p:sp>
        <p:nvSpPr>
          <p:cNvPr id="12" name="Text Placeholder 2">
            <a:extLst>
              <a:ext uri="{FF2B5EF4-FFF2-40B4-BE49-F238E27FC236}">
                <a16:creationId xmlns:a16="http://schemas.microsoft.com/office/drawing/2014/main" id="{BC84B8E8-D7D9-9D48-AFDB-12037462F85F}"/>
              </a:ext>
            </a:extLst>
          </p:cNvPr>
          <p:cNvSpPr>
            <a:spLocks noGrp="1"/>
          </p:cNvSpPr>
          <p:nvPr>
            <p:ph type="body" sz="quarter" idx="24" hasCustomPrompt="1"/>
          </p:nvPr>
        </p:nvSpPr>
        <p:spPr>
          <a:xfrm>
            <a:off x="1206591" y="2332858"/>
            <a:ext cx="10100455" cy="3801724"/>
          </a:xfrm>
          <a:prstGeom prst="rect">
            <a:avLst/>
          </a:prstGeom>
        </p:spPr>
        <p:txBody>
          <a:bodyPr lIns="0" tIns="0" rIns="0" bIns="0"/>
          <a:lstStyle>
            <a:lvl1pPr marL="342900" marR="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points and body in standard “Arial”, QIN-QIO navy blue or black only.</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Keep points brief and punctuation consistent:</a:t>
            </a:r>
          </a:p>
          <a:p>
            <a:pPr marL="914400" marR="0" lvl="2"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Periods should be used either on all points or or on none.</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Minimum text size is 20pt, and 24pt text is preferred.</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endParaRPr lang="en-US" dirty="0"/>
          </a:p>
          <a:p>
            <a:pPr lvl="0"/>
            <a:endParaRPr lang="en-US" dirty="0"/>
          </a:p>
        </p:txBody>
      </p:sp>
      <p:sp>
        <p:nvSpPr>
          <p:cNvPr id="13" name="Text Placeholder 2">
            <a:extLst>
              <a:ext uri="{FF2B5EF4-FFF2-40B4-BE49-F238E27FC236}">
                <a16:creationId xmlns:a16="http://schemas.microsoft.com/office/drawing/2014/main" id="{811C57FA-8BB1-754F-B7B6-43F2E005B025}"/>
              </a:ext>
            </a:extLst>
          </p:cNvPr>
          <p:cNvSpPr>
            <a:spLocks noGrp="1"/>
          </p:cNvSpPr>
          <p:nvPr>
            <p:ph type="body" sz="quarter" idx="25" hasCustomPrompt="1"/>
          </p:nvPr>
        </p:nvSpPr>
        <p:spPr>
          <a:xfrm>
            <a:off x="1201454" y="1886285"/>
            <a:ext cx="101142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Arial bold for lead copy – Use Blue for call-out</a:t>
            </a:r>
          </a:p>
        </p:txBody>
      </p:sp>
      <p:sp>
        <p:nvSpPr>
          <p:cNvPr id="14" name="Text Placeholder 2">
            <a:extLst>
              <a:ext uri="{FF2B5EF4-FFF2-40B4-BE49-F238E27FC236}">
                <a16:creationId xmlns:a16="http://schemas.microsoft.com/office/drawing/2014/main" id="{FA062922-313E-F146-A2D9-C8864AAC4D5E}"/>
              </a:ext>
            </a:extLst>
          </p:cNvPr>
          <p:cNvSpPr>
            <a:spLocks noGrp="1"/>
          </p:cNvSpPr>
          <p:nvPr>
            <p:ph type="body" sz="quarter" idx="27" hasCustomPrompt="1"/>
          </p:nvPr>
        </p:nvSpPr>
        <p:spPr>
          <a:xfrm>
            <a:off x="1183732" y="1017953"/>
            <a:ext cx="101142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800" b="0">
                <a:solidFill>
                  <a:srgbClr val="00539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Include subhead if applicable</a:t>
            </a:r>
          </a:p>
        </p:txBody>
      </p:sp>
    </p:spTree>
    <p:extLst>
      <p:ext uri="{BB962C8B-B14F-4D97-AF65-F5344CB8AC3E}">
        <p14:creationId xmlns:p14="http://schemas.microsoft.com/office/powerpoint/2010/main" val="107221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a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BD55B9-A9C5-734C-8C8F-E8115FA760BF}"/>
              </a:ext>
            </a:extLst>
          </p:cNvPr>
          <p:cNvSpPr>
            <a:spLocks noGrp="1"/>
          </p:cNvSpPr>
          <p:nvPr>
            <p:ph type="title" hasCustomPrompt="1"/>
          </p:nvPr>
        </p:nvSpPr>
        <p:spPr>
          <a:xfrm>
            <a:off x="1188928" y="575401"/>
            <a:ext cx="7241088" cy="408727"/>
          </a:xfrm>
          <a:prstGeom prst="rect">
            <a:avLst/>
          </a:prstGeom>
        </p:spPr>
        <p:txBody>
          <a:bodyPr lIns="0">
            <a:normAutofit/>
          </a:bodyPr>
          <a:lstStyle>
            <a:lvl1pPr>
              <a:defRPr sz="3600" b="1" i="0" baseline="0">
                <a:solidFill>
                  <a:srgbClr val="00529B"/>
                </a:solidFill>
                <a:latin typeface="Arial" panose="020B0604020202020204" pitchFamily="34" charset="0"/>
              </a:defRPr>
            </a:lvl1pPr>
          </a:lstStyle>
          <a:p>
            <a:r>
              <a:rPr lang="en-US" dirty="0"/>
              <a:t>Slide With Image</a:t>
            </a:r>
          </a:p>
        </p:txBody>
      </p:sp>
      <p:sp>
        <p:nvSpPr>
          <p:cNvPr id="10" name="TextBox 9">
            <a:extLst>
              <a:ext uri="{FF2B5EF4-FFF2-40B4-BE49-F238E27FC236}">
                <a16:creationId xmlns:a16="http://schemas.microsoft.com/office/drawing/2014/main" id="{E9F9F7B3-F92F-A745-A11D-7F3C8FA1508E}"/>
              </a:ext>
            </a:extLst>
          </p:cNvPr>
          <p:cNvSpPr txBox="1"/>
          <p:nvPr userDrawn="1"/>
        </p:nvSpPr>
        <p:spPr>
          <a:xfrm>
            <a:off x="11307047" y="5949863"/>
            <a:ext cx="338202" cy="276999"/>
          </a:xfrm>
          <a:prstGeom prst="rect">
            <a:avLst/>
          </a:prstGeom>
          <a:noFill/>
        </p:spPr>
        <p:txBody>
          <a:bodyPr wrap="square" rIns="0" rtlCol="0">
            <a:spAutoFit/>
          </a:bodyPr>
          <a:lstStyle/>
          <a:p>
            <a:fld id="{86CB4B4D-7CA3-9044-876B-883B54F8677D}" type="slidenum">
              <a:rPr lang="en-US" sz="1200" baseline="0" smtClean="0">
                <a:solidFill>
                  <a:srgbClr val="00539B"/>
                </a:solidFill>
                <a:latin typeface="Arial" panose="020B0604020202020204" pitchFamily="34" charset="0"/>
              </a:rPr>
              <a:pPr/>
              <a:t>‹#›</a:t>
            </a:fld>
            <a:endParaRPr lang="en-US" sz="1200" baseline="0" dirty="0">
              <a:solidFill>
                <a:srgbClr val="00539B"/>
              </a:solidFill>
              <a:latin typeface="Arial" panose="020B0604020202020204" pitchFamily="34" charset="0"/>
            </a:endParaRPr>
          </a:p>
        </p:txBody>
      </p:sp>
      <p:sp>
        <p:nvSpPr>
          <p:cNvPr id="12" name="Picture Placeholder 2">
            <a:extLst>
              <a:ext uri="{FF2B5EF4-FFF2-40B4-BE49-F238E27FC236}">
                <a16:creationId xmlns:a16="http://schemas.microsoft.com/office/drawing/2014/main" id="{28A5F47B-54CF-F248-AA53-10DBFEE24B5A}"/>
              </a:ext>
            </a:extLst>
          </p:cNvPr>
          <p:cNvSpPr>
            <a:spLocks noGrp="1"/>
          </p:cNvSpPr>
          <p:nvPr>
            <p:ph type="pic" sz="quarter" idx="22"/>
          </p:nvPr>
        </p:nvSpPr>
        <p:spPr>
          <a:xfrm>
            <a:off x="6328134" y="1886285"/>
            <a:ext cx="4894545" cy="4248298"/>
          </a:xfrm>
          <a:prstGeom prst="rect">
            <a:avLst/>
          </a:prstGeom>
          <a:effectLst>
            <a:outerShdw blurRad="50800" dist="38100" dir="2700000" algn="tl" rotWithShape="0">
              <a:prstClr val="black">
                <a:alpha val="40000"/>
              </a:prstClr>
            </a:outerShdw>
          </a:effectLst>
        </p:spPr>
        <p:txBody>
          <a:bodyPr anchor="t"/>
          <a:lstStyle>
            <a:lvl1pPr marL="0" indent="0">
              <a:buFontTx/>
              <a:buNone/>
              <a:defRPr/>
            </a:lvl1pPr>
          </a:lstStyle>
          <a:p>
            <a:r>
              <a:rPr lang="en-US" dirty="0"/>
              <a:t>Click icon to add picture</a:t>
            </a:r>
          </a:p>
        </p:txBody>
      </p:sp>
      <p:sp>
        <p:nvSpPr>
          <p:cNvPr id="9" name="Text Placeholder 2">
            <a:extLst>
              <a:ext uri="{FF2B5EF4-FFF2-40B4-BE49-F238E27FC236}">
                <a16:creationId xmlns:a16="http://schemas.microsoft.com/office/drawing/2014/main" id="{6FF180D0-4751-C349-989E-D9F39C852211}"/>
              </a:ext>
            </a:extLst>
          </p:cNvPr>
          <p:cNvSpPr>
            <a:spLocks noGrp="1"/>
          </p:cNvSpPr>
          <p:nvPr>
            <p:ph type="body" sz="quarter" idx="24" hasCustomPrompt="1"/>
          </p:nvPr>
        </p:nvSpPr>
        <p:spPr>
          <a:xfrm>
            <a:off x="1206593" y="2381692"/>
            <a:ext cx="4889406" cy="3752891"/>
          </a:xfrm>
          <a:prstGeom prst="rect">
            <a:avLst/>
          </a:prstGeom>
        </p:spPr>
        <p:txBody>
          <a:bodyPr lIns="0" tIns="0" rIns="0" bIns="0"/>
          <a:lstStyle>
            <a:lvl1pPr marL="342900" marR="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Strive for photos with real people, consistent with our work.</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Avoid clip art or off brand graphics</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Look out for pixelated or low-res images</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Never stretch or distort images use the crop tool and hold shift when resizing.</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endParaRPr lang="en-US" dirty="0"/>
          </a:p>
          <a:p>
            <a:pPr lvl="0"/>
            <a:endParaRPr lang="en-US" dirty="0"/>
          </a:p>
          <a:p>
            <a:pPr lvl="0"/>
            <a:endParaRPr lang="en-US" dirty="0"/>
          </a:p>
        </p:txBody>
      </p:sp>
      <p:sp>
        <p:nvSpPr>
          <p:cNvPr id="14" name="Text Placeholder 2">
            <a:extLst>
              <a:ext uri="{FF2B5EF4-FFF2-40B4-BE49-F238E27FC236}">
                <a16:creationId xmlns:a16="http://schemas.microsoft.com/office/drawing/2014/main" id="{8EE86C15-8CD6-374A-B6EC-99C23484853D}"/>
              </a:ext>
            </a:extLst>
          </p:cNvPr>
          <p:cNvSpPr>
            <a:spLocks noGrp="1"/>
          </p:cNvSpPr>
          <p:nvPr>
            <p:ph type="body" sz="quarter" idx="25" hasCustomPrompt="1"/>
          </p:nvPr>
        </p:nvSpPr>
        <p:spPr>
          <a:xfrm>
            <a:off x="1201454" y="1886285"/>
            <a:ext cx="48945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Minimum size text is 20pt</a:t>
            </a:r>
          </a:p>
        </p:txBody>
      </p:sp>
    </p:spTree>
    <p:extLst>
      <p:ext uri="{BB962C8B-B14F-4D97-AF65-F5344CB8AC3E}">
        <p14:creationId xmlns:p14="http://schemas.microsoft.com/office/powerpoint/2010/main" val="280979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1" r:id="rId1"/>
    <p:sldLayoutId id="2147483672" r:id="rId2"/>
    <p:sldLayoutId id="2147483673" r:id="rId3"/>
    <p:sldLayoutId id="2147483674" r:id="rId4"/>
    <p:sldLayoutId id="2147483675" r:id="rId5"/>
    <p:sldLayoutId id="2147483676" r:id="rId6"/>
    <p:sldLayoutId id="2147483681"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9/11/2024</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5" r:id="rId1"/>
    <p:sldLayoutId id="2147483692" r:id="rId2"/>
    <p:sldLayoutId id="2147483690" r:id="rId3"/>
    <p:sldLayoutId id="2147483689" r:id="rId4"/>
    <p:sldLayoutId id="2147483696" r:id="rId5"/>
    <p:sldLayoutId id="2147483697" r:id="rId6"/>
    <p:sldLayoutId id="2147483698" r:id="rId7"/>
    <p:sldLayoutId id="2147483671" r:id="rId8"/>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E9DFD-D02D-8F1D-6C72-EDFBA2DD3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43B40-F3E0-A8F2-C6A5-4842B653C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2D9AC-3223-D327-1C44-46839366E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335D9-A6A7-4D0B-ADD9-AB6D0A6B5651}" type="datetimeFigureOut">
              <a:rPr lang="en-US" smtClean="0"/>
              <a:t>9/11/2024</a:t>
            </a:fld>
            <a:endParaRPr lang="en-US" dirty="0"/>
          </a:p>
        </p:txBody>
      </p:sp>
      <p:sp>
        <p:nvSpPr>
          <p:cNvPr id="5" name="Footer Placeholder 4">
            <a:extLst>
              <a:ext uri="{FF2B5EF4-FFF2-40B4-BE49-F238E27FC236}">
                <a16:creationId xmlns:a16="http://schemas.microsoft.com/office/drawing/2014/main" id="{CBF94B0E-496E-1E99-B15B-320E8CC54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A3E9B2-65CB-CE78-0CF0-0A718C82D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80439-D936-4375-8ADC-B307C9CADE25}" type="slidenum">
              <a:rPr lang="en-US" smtClean="0"/>
              <a:t>‹#›</a:t>
            </a:fld>
            <a:endParaRPr lang="en-US" dirty="0"/>
          </a:p>
        </p:txBody>
      </p:sp>
    </p:spTree>
    <p:extLst>
      <p:ext uri="{BB962C8B-B14F-4D97-AF65-F5344CB8AC3E}">
        <p14:creationId xmlns:p14="http://schemas.microsoft.com/office/powerpoint/2010/main" val="321984128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products/databriefs/db422.htm"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cdc.gov/sepsis/what-is-sepsi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sccm.org/SurvivingSepsisCampaign/Ho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hca-nys.org/stop-sepsis-at-hom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qi.ipro.org/home/what-about-vaccines-at-every-encounter/" TargetMode="Externa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qi.ipro.org/sepsi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video" Target="https://www.youtube.com/embed/DnsQ4RlXsZY?feature=oembed" TargetMode="External"/><Relationship Id="rId5" Type="http://schemas.openxmlformats.org/officeDocument/2006/relationships/hyperlink" Target="https://www.sepsis.org/" TargetMode="Externa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sepsis/get-ahead-of-sepsis/index.html" TargetMode="External"/><Relationship Id="rId7" Type="http://schemas.openxmlformats.org/officeDocument/2006/relationships/hyperlink" Target="http://www.survivingsepsis.org/Pages/default.aspx"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hyperlink" Target="http://stopsepsisnow.org/" TargetMode="External"/><Relationship Id="rId5" Type="http://schemas.openxmlformats.org/officeDocument/2006/relationships/hyperlink" Target="https://www.patientcarelink.org/the-rory-staunton-foundation-for-sepsis/" TargetMode="External"/><Relationship Id="rId4" Type="http://schemas.openxmlformats.org/officeDocument/2006/relationships/hyperlink" Target="http://www.sepsis.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hyperlink" Target="https://qi.ipro.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sbutterfield@ipro.org" TargetMode="External"/><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hyperlink" Target="https://qi.ipro.org/sepsi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868544" y="2049302"/>
            <a:ext cx="10730484" cy="1588348"/>
          </a:xfrm>
          <a:prstGeom prst="rect">
            <a:avLst/>
          </a:prstGeom>
          <a:noFill/>
          <a:ln>
            <a:noFill/>
          </a:ln>
        </p:spPr>
        <p:txBody>
          <a:bodyPr spcFirstLastPara="1" wrap="square" lIns="91425" tIns="45700" rIns="91425" bIns="45700" anchor="b" anchorCtr="0">
            <a:noAutofit/>
          </a:bodyPr>
          <a:lstStyle/>
          <a:p>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r>
              <a:rPr lang="en-US" sz="3600" dirty="0">
                <a:solidFill>
                  <a:schemeClr val="accent1"/>
                </a:solidFill>
                <a:latin typeface="+mn-lt"/>
              </a:rPr>
              <a:t>IPRO Community Based Sepsis: </a:t>
            </a:r>
            <a:br>
              <a:rPr lang="en-US" sz="3600" dirty="0">
                <a:solidFill>
                  <a:schemeClr val="accent1"/>
                </a:solidFill>
                <a:latin typeface="+mn-lt"/>
              </a:rPr>
            </a:br>
            <a:r>
              <a:rPr lang="en-US" sz="3600" dirty="0">
                <a:solidFill>
                  <a:schemeClr val="accent1"/>
                </a:solidFill>
                <a:latin typeface="+mn-lt"/>
              </a:rPr>
              <a:t>Sepsis Awareness for Physician Practices </a:t>
            </a:r>
            <a:br>
              <a:rPr lang="en-US" sz="3600" dirty="0">
                <a:solidFill>
                  <a:schemeClr val="accent1"/>
                </a:solidFill>
                <a:latin typeface="+mn-lt"/>
              </a:rPr>
            </a:br>
            <a:r>
              <a:rPr lang="en-US" sz="3600" dirty="0">
                <a:solidFill>
                  <a:schemeClr val="accent1"/>
                </a:solidFill>
                <a:latin typeface="+mn-lt"/>
              </a:rPr>
              <a:t>Train-the-Trainer Program</a:t>
            </a:r>
            <a:br>
              <a:rPr lang="en-US" sz="3600" dirty="0">
                <a:solidFill>
                  <a:schemeClr val="accent1"/>
                </a:solidFill>
                <a:latin typeface="+mn-lt"/>
              </a:rPr>
            </a:br>
            <a:br>
              <a:rPr lang="en-US" sz="3600" dirty="0">
                <a:solidFill>
                  <a:schemeClr val="accent1"/>
                </a:solidFill>
                <a:latin typeface="+mn-lt"/>
              </a:rPr>
            </a:br>
            <a:r>
              <a:rPr lang="en-US" sz="2800" b="1" kern="100" dirty="0">
                <a:effectLst/>
                <a:latin typeface="+mn-lt"/>
                <a:ea typeface="Calibri" panose="020F0502020204030204" pitchFamily="34" charset="0"/>
                <a:cs typeface="Times New Roman" panose="02020603050405020304" pitchFamily="18" charset="0"/>
              </a:rPr>
              <a:t>What You Don’t Know Could Kill You!</a:t>
            </a:r>
            <a:endParaRPr sz="3600" dirty="0"/>
          </a:p>
        </p:txBody>
      </p:sp>
      <p:sp>
        <p:nvSpPr>
          <p:cNvPr id="2" name="Rectangle 1">
            <a:extLst>
              <a:ext uri="{FF2B5EF4-FFF2-40B4-BE49-F238E27FC236}">
                <a16:creationId xmlns:a16="http://schemas.microsoft.com/office/drawing/2014/main" id="{03A149A8-04BB-96B5-4C59-43AC48007646}"/>
              </a:ext>
            </a:extLst>
          </p:cNvPr>
          <p:cNvSpPr/>
          <p:nvPr/>
        </p:nvSpPr>
        <p:spPr>
          <a:xfrm>
            <a:off x="730758" y="5943600"/>
            <a:ext cx="7133082" cy="749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2">
                    <a:lumMod val="50000"/>
                  </a:schemeClr>
                </a:solidFill>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12SOW-IPRO-QIN-T1-A2-23-988</a:t>
            </a:r>
          </a:p>
        </p:txBody>
      </p:sp>
      <p:sp>
        <p:nvSpPr>
          <p:cNvPr id="3" name="TextBox 2">
            <a:extLst>
              <a:ext uri="{FF2B5EF4-FFF2-40B4-BE49-F238E27FC236}">
                <a16:creationId xmlns:a16="http://schemas.microsoft.com/office/drawing/2014/main" id="{6515C34B-9064-B9A6-BA6A-884EF318F3A9}"/>
              </a:ext>
            </a:extLst>
          </p:cNvPr>
          <p:cNvSpPr txBox="1"/>
          <p:nvPr/>
        </p:nvSpPr>
        <p:spPr>
          <a:xfrm>
            <a:off x="730758" y="4399879"/>
            <a:ext cx="10483079" cy="1107996"/>
          </a:xfrm>
          <a:prstGeom prst="rect">
            <a:avLst/>
          </a:prstGeom>
          <a:noFill/>
        </p:spPr>
        <p:txBody>
          <a:bodyPr wrap="square" rtlCol="0">
            <a:spAutoFit/>
          </a:bodyPr>
          <a:lstStyle/>
          <a:p>
            <a:r>
              <a:rPr lang="en-US" sz="2200" b="1" dirty="0">
                <a:solidFill>
                  <a:schemeClr val="accent6"/>
                </a:solidFill>
              </a:rPr>
              <a:t>September 11, 2024</a:t>
            </a:r>
          </a:p>
          <a:p>
            <a:r>
              <a:rPr lang="en-US" sz="2200" b="1" dirty="0">
                <a:solidFill>
                  <a:schemeClr val="accent6"/>
                </a:solidFill>
              </a:rPr>
              <a:t>Sara Butterfield RN, BSN, CPHQ</a:t>
            </a:r>
          </a:p>
          <a:p>
            <a:r>
              <a:rPr lang="en-US" sz="2200" b="1" dirty="0">
                <a:solidFill>
                  <a:schemeClr val="accent6"/>
                </a:solidFill>
              </a:rPr>
              <a:t>Assistant Vice President, Healthcare Quality Improvement Program / IPRO QIN-QIO</a:t>
            </a:r>
          </a:p>
        </p:txBody>
      </p:sp>
    </p:spTree>
    <p:extLst>
      <p:ext uri="{BB962C8B-B14F-4D97-AF65-F5344CB8AC3E}">
        <p14:creationId xmlns:p14="http://schemas.microsoft.com/office/powerpoint/2010/main" val="343479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1134988" cy="1480963"/>
          </a:xfrm>
        </p:spPr>
        <p:txBody>
          <a:bodyPr>
            <a:normAutofit fontScale="90000"/>
          </a:bodyPr>
          <a:lstStyle/>
          <a:p>
            <a:r>
              <a:rPr lang="en-US" sz="2800" b="1" i="1" dirty="0">
                <a:solidFill>
                  <a:srgbClr val="002060"/>
                </a:solidFill>
              </a:rPr>
              <a:t>In New York, over 50% of in-hospital mortality due to septicemia or severe sepsis in Medicare beneficiaries being </a:t>
            </a:r>
            <a:r>
              <a:rPr lang="en-US" sz="2800" b="1" i="1" dirty="0">
                <a:solidFill>
                  <a:srgbClr val="FF0000"/>
                </a:solidFill>
              </a:rPr>
              <a:t>transferred to the hospital by a nursing home facility </a:t>
            </a:r>
            <a:r>
              <a:rPr lang="en-US" sz="2800" b="1" i="1" dirty="0">
                <a:solidFill>
                  <a:srgbClr val="002060"/>
                </a:solidFill>
              </a:rPr>
              <a:t>prior to their admission, occurs within the first 6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39738"/>
            <a:ext cx="12095613" cy="830997"/>
          </a:xfrm>
          <a:prstGeom prst="rect">
            <a:avLst/>
          </a:prstGeom>
          <a:noFill/>
        </p:spPr>
        <p:txBody>
          <a:bodyPr wrap="square" rtlCol="0">
            <a:spAutoFit/>
          </a:bodyPr>
          <a:lstStyle/>
          <a:p>
            <a:r>
              <a:rPr lang="en-US" sz="1000" dirty="0"/>
              <a:t>New York State Medicare Fee-For-Service Beneficiaries referred to the hospital from a SNF/ICF or health facility transfer, who did not receive Home Health Care prior to admission. </a:t>
            </a:r>
          </a:p>
          <a:p>
            <a:r>
              <a:rPr lang="en-US" sz="1000" dirty="0"/>
              <a:t>Time frame:  1/1/2022 – 12/31/2022, Medicare Fee-for-Service Part A Claims </a:t>
            </a:r>
          </a:p>
          <a:p>
            <a:r>
              <a:rPr lang="en-US" sz="1000" dirty="0"/>
              <a:t>Sepsis Hospitalizations identified through:  Sepsis Primary Diagnosis was present on admission.  Source of Admission to Hospital was a Physician or Clinic Referral.  Facility Transfers are Excluded. Patient Disposition was Expired. </a:t>
            </a:r>
          </a:p>
          <a:p>
            <a:endParaRPr lang="en-US" dirty="0"/>
          </a:p>
        </p:txBody>
      </p:sp>
      <p:graphicFrame>
        <p:nvGraphicFramePr>
          <p:cNvPr id="2" name="Content Placeholder 1">
            <a:extLst>
              <a:ext uri="{FF2B5EF4-FFF2-40B4-BE49-F238E27FC236}">
                <a16:creationId xmlns:a16="http://schemas.microsoft.com/office/drawing/2014/main" id="{6C887BB4-EA2A-A167-421E-50504A5D4FB0}"/>
              </a:ext>
            </a:extLst>
          </p:cNvPr>
          <p:cNvGraphicFramePr>
            <a:graphicFrameLocks noGrp="1"/>
          </p:cNvGraphicFramePr>
          <p:nvPr>
            <p:ph idx="1"/>
          </p:nvPr>
        </p:nvGraphicFramePr>
        <p:xfrm>
          <a:off x="811763" y="1690688"/>
          <a:ext cx="10542037" cy="4486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194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0825294" cy="1480963"/>
          </a:xfrm>
        </p:spPr>
        <p:txBody>
          <a:bodyPr>
            <a:normAutofit/>
          </a:bodyPr>
          <a:lstStyle/>
          <a:p>
            <a:r>
              <a:rPr lang="en-US" sz="2800" b="1" i="1" dirty="0">
                <a:solidFill>
                  <a:srgbClr val="002060"/>
                </a:solidFill>
              </a:rPr>
              <a:t>In New York, 50% of in-hospital mortality due to septicemia or severe sepsis in Medicare beneficiaries </a:t>
            </a:r>
            <a:r>
              <a:rPr lang="en-US" sz="2800" b="1" i="1" dirty="0">
                <a:solidFill>
                  <a:srgbClr val="FF0000"/>
                </a:solidFill>
              </a:rPr>
              <a:t>receiving Home Health Care </a:t>
            </a:r>
            <a:r>
              <a:rPr lang="en-US" sz="2800" b="1" i="1" dirty="0">
                <a:solidFill>
                  <a:srgbClr val="002060"/>
                </a:solidFill>
              </a:rPr>
              <a:t>prior to their admission, occurs within the first 5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20311"/>
            <a:ext cx="12095613" cy="830997"/>
          </a:xfrm>
          <a:prstGeom prst="rect">
            <a:avLst/>
          </a:prstGeom>
          <a:noFill/>
        </p:spPr>
        <p:txBody>
          <a:bodyPr wrap="square" rtlCol="0">
            <a:spAutoFit/>
          </a:bodyPr>
          <a:lstStyle/>
          <a:p>
            <a:r>
              <a:rPr lang="en-US" sz="1000" dirty="0"/>
              <a:t>QIN-QIO Medicare Fee-For-Service Beneficiaries who Received Home Health Care Prior to Admission </a:t>
            </a:r>
          </a:p>
          <a:p>
            <a:r>
              <a:rPr lang="en-US" sz="1000" dirty="0"/>
              <a:t>Time frame:  1/1/2022 – 12/31/2022, Medicare Fee-for-Service Part A Claims </a:t>
            </a:r>
          </a:p>
          <a:p>
            <a:r>
              <a:rPr lang="en-US" sz="1000" dirty="0"/>
              <a:t>Sepsis Primary Diagnosis was present on admission.  Source of Admission to Hospital was a Physician or Clinic Referral.  Facility Transfers are Excluded. Patient Disposition was Expired. </a:t>
            </a:r>
          </a:p>
          <a:p>
            <a:endParaRPr lang="en-US" dirty="0"/>
          </a:p>
        </p:txBody>
      </p:sp>
      <p:graphicFrame>
        <p:nvGraphicFramePr>
          <p:cNvPr id="10" name="Content Placeholder 9">
            <a:extLst>
              <a:ext uri="{FF2B5EF4-FFF2-40B4-BE49-F238E27FC236}">
                <a16:creationId xmlns:a16="http://schemas.microsoft.com/office/drawing/2014/main" id="{A79C3A33-073A-D19D-3B26-5072D799C175}"/>
              </a:ext>
            </a:extLst>
          </p:cNvPr>
          <p:cNvGraphicFramePr>
            <a:graphicFrameLocks noGrp="1"/>
          </p:cNvGraphicFramePr>
          <p:nvPr>
            <p:ph idx="1"/>
          </p:nvPr>
        </p:nvGraphicFramePr>
        <p:xfrm>
          <a:off x="528506" y="1400784"/>
          <a:ext cx="11134988" cy="4854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769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0825294" cy="1480963"/>
          </a:xfrm>
        </p:spPr>
        <p:txBody>
          <a:bodyPr>
            <a:normAutofit fontScale="90000"/>
          </a:bodyPr>
          <a:lstStyle/>
          <a:p>
            <a:r>
              <a:rPr lang="en-US" sz="2800" b="1" i="1" dirty="0">
                <a:solidFill>
                  <a:srgbClr val="002060"/>
                </a:solidFill>
              </a:rPr>
              <a:t>In New York, 50% of in-hospital mortality due to septicemia or severe sepsis in Medicare beneficiaries being </a:t>
            </a:r>
            <a:r>
              <a:rPr lang="en-US" sz="2800" b="1" i="1" dirty="0">
                <a:solidFill>
                  <a:srgbClr val="FF0000"/>
                </a:solidFill>
              </a:rPr>
              <a:t>referred directly to the hospital by a physician or clinic </a:t>
            </a:r>
            <a:r>
              <a:rPr lang="en-US" sz="2800" b="1" i="1" dirty="0">
                <a:solidFill>
                  <a:srgbClr val="002060"/>
                </a:solidFill>
              </a:rPr>
              <a:t>prior to their admission, occurs within the first 6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20311"/>
            <a:ext cx="12095613" cy="830997"/>
          </a:xfrm>
          <a:prstGeom prst="rect">
            <a:avLst/>
          </a:prstGeom>
          <a:noFill/>
        </p:spPr>
        <p:txBody>
          <a:bodyPr wrap="square" rtlCol="0">
            <a:spAutoFit/>
          </a:bodyPr>
          <a:lstStyle/>
          <a:p>
            <a:r>
              <a:rPr lang="en-US" sz="1000" dirty="0"/>
              <a:t>New York State Medicare Fee-For-Service Beneficiaries referred to the hospital from a physician or clinic, who did not receive Home Health Care prior to admission. </a:t>
            </a:r>
          </a:p>
          <a:p>
            <a:r>
              <a:rPr lang="en-US" sz="1000" dirty="0"/>
              <a:t>Time frame:  1/1/2022 – 12/31/2022, Medicare Fee-for-Service Part A Claims </a:t>
            </a:r>
          </a:p>
          <a:p>
            <a:r>
              <a:rPr lang="en-US" sz="1000" dirty="0"/>
              <a:t>Sepsis Primary Diagnosis was present on admission.  Source of Admission to Hospital was a Physician or Clinic Referral.  Facility Transfers are Excluded. Patient Disposition was Expired. </a:t>
            </a:r>
          </a:p>
          <a:p>
            <a:endParaRPr lang="en-US" dirty="0"/>
          </a:p>
        </p:txBody>
      </p:sp>
      <p:graphicFrame>
        <p:nvGraphicFramePr>
          <p:cNvPr id="5" name="Content Placeholder 4">
            <a:extLst>
              <a:ext uri="{FF2B5EF4-FFF2-40B4-BE49-F238E27FC236}">
                <a16:creationId xmlns:a16="http://schemas.microsoft.com/office/drawing/2014/main" id="{9AEF4D54-CF23-ADAF-FE63-F8C2267B7332}"/>
              </a:ext>
            </a:extLst>
          </p:cNvPr>
          <p:cNvGraphicFramePr>
            <a:graphicFrameLocks noGrp="1"/>
          </p:cNvGraphicFramePr>
          <p:nvPr>
            <p:ph idx="1"/>
          </p:nvPr>
        </p:nvGraphicFramePr>
        <p:xfrm>
          <a:off x="528505" y="1557495"/>
          <a:ext cx="11319783" cy="4619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2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E19-9C70-A74C-8B56-4AB8D6F989DC}"/>
              </a:ext>
            </a:extLst>
          </p:cNvPr>
          <p:cNvSpPr>
            <a:spLocks noGrp="1"/>
          </p:cNvSpPr>
          <p:nvPr>
            <p:ph type="title"/>
          </p:nvPr>
        </p:nvSpPr>
        <p:spPr>
          <a:xfrm>
            <a:off x="900201" y="750361"/>
            <a:ext cx="8167687" cy="438966"/>
          </a:xfrm>
        </p:spPr>
        <p:txBody>
          <a:bodyPr/>
          <a:lstStyle/>
          <a:p>
            <a:pPr>
              <a:defRPr/>
            </a:pPr>
            <a:r>
              <a:rPr lang="en-US" altLang="en-US" dirty="0">
                <a:latin typeface="+mn-lt"/>
                <a:cs typeface="Arial" charset="0"/>
              </a:rPr>
              <a:t>Approach</a:t>
            </a:r>
            <a:endParaRPr lang="en-US" dirty="0">
              <a:latin typeface="+mn-lt"/>
            </a:endParaRPr>
          </a:p>
        </p:txBody>
      </p:sp>
      <p:sp>
        <p:nvSpPr>
          <p:cNvPr id="11268" name="Rectangle 3">
            <a:extLst>
              <a:ext uri="{FF2B5EF4-FFF2-40B4-BE49-F238E27FC236}">
                <a16:creationId xmlns:a16="http://schemas.microsoft.com/office/drawing/2014/main" id="{1BDF5590-3D72-B341-A1D8-1152FB07F596}"/>
              </a:ext>
            </a:extLst>
          </p:cNvPr>
          <p:cNvSpPr>
            <a:spLocks noChangeArrowheads="1"/>
          </p:cNvSpPr>
          <p:nvPr/>
        </p:nvSpPr>
        <p:spPr bwMode="auto">
          <a:xfrm>
            <a:off x="807702" y="1865277"/>
            <a:ext cx="10315576" cy="35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lvl="1" indent="0">
              <a:lnSpc>
                <a:spcPct val="150000"/>
              </a:lnSpc>
              <a:spcAft>
                <a:spcPts val="600"/>
              </a:spcAft>
              <a:buClr>
                <a:srgbClr val="13B5EA"/>
              </a:buClr>
              <a:buSzPct val="110000"/>
              <a:defRPr/>
            </a:pPr>
            <a:r>
              <a:rPr lang="en-US" altLang="en-US" b="1" dirty="0">
                <a:solidFill>
                  <a:srgbClr val="C00000"/>
                </a:solidFill>
                <a:latin typeface="Arial" charset="0"/>
                <a:cs typeface="Arial" charset="0"/>
              </a:rPr>
              <a:t>Educate: </a:t>
            </a:r>
            <a:r>
              <a:rPr lang="en-US" altLang="en-US" b="1" u="sng" dirty="0">
                <a:solidFill>
                  <a:srgbClr val="C00000"/>
                </a:solidFill>
                <a:latin typeface="Arial" charset="0"/>
                <a:cs typeface="Arial" charset="0"/>
              </a:rPr>
              <a:t>Sepsis is a Medical Emergency</a:t>
            </a:r>
          </a:p>
          <a:p>
            <a:pPr marL="342900" lvl="1" indent="-342900">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Improve sepsis care transitions between pre-hospital, acute care and post-acute healthcare and community settings</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Focus education on high-risk populations and the community</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Educate all levels of staff on early recognition of sepsis in the community</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Educate patients, families and care partners on signs and symptoms of sepsis</a:t>
            </a:r>
          </a:p>
        </p:txBody>
      </p:sp>
      <p:sp>
        <p:nvSpPr>
          <p:cNvPr id="8195" name="Slide Number Placeholder 2">
            <a:extLst>
              <a:ext uri="{FF2B5EF4-FFF2-40B4-BE49-F238E27FC236}">
                <a16:creationId xmlns:a16="http://schemas.microsoft.com/office/drawing/2014/main" id="{1FE52D47-F5D2-2A4B-99F7-C3CEC8C19B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3CFB641-D264-0041-89AE-449F468D1574}" type="slidenum">
              <a:rPr lang="en-US" altLang="en-US" sz="1400">
                <a:solidFill>
                  <a:schemeClr val="bg1"/>
                </a:solidFill>
                <a:latin typeface="Arial" panose="020B0604020202020204" pitchFamily="34" charset="0"/>
              </a:rPr>
              <a:pPr/>
              <a:t>13</a:t>
            </a:fld>
            <a:endParaRPr lang="en-US" altLang="en-US" sz="1400" dirty="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F6DFB781-8C40-2640-E6FC-09C48D1BFA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0419" y="251956"/>
            <a:ext cx="4046785" cy="2231301"/>
          </a:xfrm>
          <a:prstGeom prst="rect">
            <a:avLst/>
          </a:prstGeom>
          <a:noFill/>
          <a:ln w="19050">
            <a:solidFill>
              <a:srgbClr val="000000">
                <a:alpha val="18000"/>
              </a:srgb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F9C4-0233-E822-7BED-952E8E53762A}"/>
              </a:ext>
            </a:extLst>
          </p:cNvPr>
          <p:cNvSpPr>
            <a:spLocks noGrp="1"/>
          </p:cNvSpPr>
          <p:nvPr>
            <p:ph type="title"/>
          </p:nvPr>
        </p:nvSpPr>
        <p:spPr>
          <a:xfrm>
            <a:off x="838200" y="1027906"/>
            <a:ext cx="10515600" cy="1325563"/>
          </a:xfrm>
        </p:spPr>
        <p:txBody>
          <a:bodyPr/>
          <a:lstStyle/>
          <a:p>
            <a:pPr algn="ctr"/>
            <a:r>
              <a:rPr lang="en-US" sz="4400" dirty="0">
                <a:latin typeface="+mn-lt"/>
              </a:rPr>
              <a:t>Identification of Sepsis</a:t>
            </a:r>
          </a:p>
        </p:txBody>
      </p:sp>
      <p:sp>
        <p:nvSpPr>
          <p:cNvPr id="3" name="Slide Number Placeholder 2">
            <a:extLst>
              <a:ext uri="{FF2B5EF4-FFF2-40B4-BE49-F238E27FC236}">
                <a16:creationId xmlns:a16="http://schemas.microsoft.com/office/drawing/2014/main" id="{F8137DFA-BCE7-FEE3-2ED6-8C9F4FB471BC}"/>
              </a:ext>
            </a:extLst>
          </p:cNvPr>
          <p:cNvSpPr>
            <a:spLocks noGrp="1"/>
          </p:cNvSpPr>
          <p:nvPr>
            <p:ph type="sldNum" sz="quarter" idx="10"/>
          </p:nvPr>
        </p:nvSpPr>
        <p:spPr/>
        <p:txBody>
          <a:bodyPr/>
          <a:lstStyle/>
          <a:p>
            <a:fld id="{FF23625B-3424-A944-B4F0-DFF685BA7640}" type="slidenum">
              <a:rPr lang="en-US" altLang="en-US" smtClean="0"/>
              <a:pPr/>
              <a:t>14</a:t>
            </a:fld>
            <a:endParaRPr lang="en-US" altLang="en-US" dirty="0"/>
          </a:p>
        </p:txBody>
      </p:sp>
      <p:grpSp>
        <p:nvGrpSpPr>
          <p:cNvPr id="4" name="Group 3">
            <a:extLst>
              <a:ext uri="{FF2B5EF4-FFF2-40B4-BE49-F238E27FC236}">
                <a16:creationId xmlns:a16="http://schemas.microsoft.com/office/drawing/2014/main" id="{F6974E70-F11B-6B8A-659C-7171367A2C84}"/>
              </a:ext>
            </a:extLst>
          </p:cNvPr>
          <p:cNvGrpSpPr>
            <a:grpSpLocks/>
          </p:cNvGrpSpPr>
          <p:nvPr/>
        </p:nvGrpSpPr>
        <p:grpSpPr>
          <a:xfrm>
            <a:off x="2065971" y="2566555"/>
            <a:ext cx="7753437" cy="2478081"/>
            <a:chOff x="0" y="6578"/>
            <a:chExt cx="6009657" cy="1574799"/>
          </a:xfrm>
        </p:grpSpPr>
        <p:pic>
          <p:nvPicPr>
            <p:cNvPr id="5" name="Image 3" descr="Image result for quotes about sepsis">
              <a:extLst>
                <a:ext uri="{FF2B5EF4-FFF2-40B4-BE49-F238E27FC236}">
                  <a16:creationId xmlns:a16="http://schemas.microsoft.com/office/drawing/2014/main" id="{C4BD9D93-09A5-FC6A-CCFA-41156564539D}"/>
                </a:ext>
              </a:extLst>
            </p:cNvPr>
            <p:cNvPicPr/>
            <p:nvPr/>
          </p:nvPicPr>
          <p:blipFill>
            <a:blip r:embed="rId3" cstate="print"/>
            <a:stretch>
              <a:fillRect/>
            </a:stretch>
          </p:blipFill>
          <p:spPr>
            <a:xfrm>
              <a:off x="0" y="6578"/>
              <a:ext cx="6009657" cy="1574799"/>
            </a:xfrm>
            <a:prstGeom prst="rect">
              <a:avLst/>
            </a:prstGeom>
          </p:spPr>
        </p:pic>
        <p:pic>
          <p:nvPicPr>
            <p:cNvPr id="6" name="Image 4" descr="Image result for quotes about sepsis">
              <a:extLst>
                <a:ext uri="{FF2B5EF4-FFF2-40B4-BE49-F238E27FC236}">
                  <a16:creationId xmlns:a16="http://schemas.microsoft.com/office/drawing/2014/main" id="{08CD1E59-3268-86A6-D006-0CF625D36375}"/>
                </a:ext>
              </a:extLst>
            </p:cNvPr>
            <p:cNvPicPr/>
            <p:nvPr/>
          </p:nvPicPr>
          <p:blipFill>
            <a:blip r:embed="rId4" cstate="print"/>
            <a:stretch>
              <a:fillRect/>
            </a:stretch>
          </p:blipFill>
          <p:spPr>
            <a:xfrm>
              <a:off x="73668" y="22225"/>
              <a:ext cx="5866130" cy="1432547"/>
            </a:xfrm>
            <a:prstGeom prst="rect">
              <a:avLst/>
            </a:prstGeom>
          </p:spPr>
        </p:pic>
        <p:sp>
          <p:nvSpPr>
            <p:cNvPr id="7" name="Graphic 5">
              <a:extLst>
                <a:ext uri="{FF2B5EF4-FFF2-40B4-BE49-F238E27FC236}">
                  <a16:creationId xmlns:a16="http://schemas.microsoft.com/office/drawing/2014/main" id="{5EE6C95F-14EA-331F-09E1-A234A4ECDA5D}"/>
                </a:ext>
              </a:extLst>
            </p:cNvPr>
            <p:cNvSpPr/>
            <p:nvPr/>
          </p:nvSpPr>
          <p:spPr>
            <a:xfrm>
              <a:off x="62556" y="11112"/>
              <a:ext cx="5888355" cy="1454785"/>
            </a:xfrm>
            <a:custGeom>
              <a:avLst/>
              <a:gdLst/>
              <a:ahLst/>
              <a:cxnLst/>
              <a:rect l="l" t="t" r="r" b="b"/>
              <a:pathLst>
                <a:path w="5888355" h="1454785">
                  <a:moveTo>
                    <a:pt x="0" y="1454784"/>
                  </a:moveTo>
                  <a:lnTo>
                    <a:pt x="5888355" y="1454784"/>
                  </a:lnTo>
                  <a:lnTo>
                    <a:pt x="5888355" y="0"/>
                  </a:lnTo>
                  <a:lnTo>
                    <a:pt x="0" y="0"/>
                  </a:lnTo>
                  <a:lnTo>
                    <a:pt x="0" y="1454784"/>
                  </a:lnTo>
                  <a:close/>
                </a:path>
              </a:pathLst>
            </a:custGeom>
            <a:ln w="22225">
              <a:solidFill>
                <a:srgbClr val="000000"/>
              </a:solidFill>
              <a:prstDash val="solid"/>
            </a:ln>
          </p:spPr>
          <p:txBody>
            <a:bodyPr wrap="square" lIns="0" tIns="0" rIns="0" bIns="0" rtlCol="0">
              <a:prstTxWarp prst="textNoShape">
                <a:avLst/>
              </a:prstTxWarp>
              <a:noAutofit/>
            </a:bodyPr>
            <a:lstStyle/>
            <a:p>
              <a:endParaRPr lang="en-US" dirty="0"/>
            </a:p>
          </p:txBody>
        </p:sp>
      </p:grpSp>
    </p:spTree>
    <p:extLst>
      <p:ext uri="{BB962C8B-B14F-4D97-AF65-F5344CB8AC3E}">
        <p14:creationId xmlns:p14="http://schemas.microsoft.com/office/powerpoint/2010/main" val="260472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1284626" y="676409"/>
            <a:ext cx="5148895" cy="438966"/>
          </a:xfrm>
        </p:spPr>
        <p:txBody>
          <a:bodyPr/>
          <a:lstStyle/>
          <a:p>
            <a:pPr>
              <a:defRPr/>
            </a:pPr>
            <a:r>
              <a:rPr lang="en-US" dirty="0">
                <a:latin typeface="+mn-lt"/>
              </a:rPr>
              <a:t>Sepsis and Infection</a:t>
            </a:r>
            <a:endParaRPr lang="en-US" altLang="en-US" dirty="0">
              <a:latin typeface="+mn-lt"/>
              <a:cs typeface="Arial" charset="0"/>
            </a:endParaRPr>
          </a:p>
        </p:txBody>
      </p:sp>
      <p:sp>
        <p:nvSpPr>
          <p:cNvPr id="7" name="Rectangle 1">
            <a:extLst>
              <a:ext uri="{FF2B5EF4-FFF2-40B4-BE49-F238E27FC236}">
                <a16:creationId xmlns:a16="http://schemas.microsoft.com/office/drawing/2014/main" id="{1EA08F20-63A3-6E4E-8480-6FAE473CF700}"/>
              </a:ext>
            </a:extLst>
          </p:cNvPr>
          <p:cNvSpPr>
            <a:spLocks noChangeArrowheads="1"/>
          </p:cNvSpPr>
          <p:nvPr/>
        </p:nvSpPr>
        <p:spPr bwMode="auto">
          <a:xfrm>
            <a:off x="1155699" y="1773663"/>
            <a:ext cx="10691160" cy="30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Sepsis is </a:t>
            </a:r>
            <a:r>
              <a:rPr lang="en-US" b="1" dirty="0">
                <a:solidFill>
                  <a:srgbClr val="C00000"/>
                </a:solidFill>
                <a:latin typeface="Arial" pitchFamily="34" charset="0"/>
                <a:cs typeface="Arial" pitchFamily="34" charset="0"/>
              </a:rPr>
              <a:t>always triggered by an infection</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Sometimes people don’t know they have an infection</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Sometimes the causative agent of the infection is not identified</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Sepsis diagnosis is sometimes missed due to various manifestations of sepsis</a:t>
            </a:r>
          </a:p>
          <a:p>
            <a:pPr marL="342900" indent="-342900">
              <a:spcAft>
                <a:spcPts val="800"/>
              </a:spcAft>
              <a:buClr>
                <a:srgbClr val="004080"/>
              </a:buClr>
              <a:buSzPct val="110000"/>
              <a:buFont typeface="Wingdings" pitchFamily="2" charset="2"/>
              <a:buChar char="§"/>
              <a:defRPr/>
            </a:pPr>
            <a:r>
              <a:rPr lang="en-US" b="1" dirty="0">
                <a:solidFill>
                  <a:srgbClr val="C00000"/>
                </a:solidFill>
                <a:latin typeface="Arial" pitchFamily="34" charset="0"/>
                <a:cs typeface="Arial" pitchFamily="34" charset="0"/>
              </a:rPr>
              <a:t>Conversely: If symptoms of sepsis exist, a source of infection should be sought</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15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5051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1048216" y="285842"/>
            <a:ext cx="5865540" cy="984885"/>
          </a:xfrm>
        </p:spPr>
        <p:txBody>
          <a:bodyPr/>
          <a:lstStyle/>
          <a:p>
            <a:pPr>
              <a:lnSpc>
                <a:spcPct val="100000"/>
              </a:lnSpc>
              <a:defRPr/>
            </a:pPr>
            <a:r>
              <a:rPr lang="en-US" altLang="en-US" dirty="0">
                <a:latin typeface="+mn-lt"/>
                <a:cs typeface="Arial" charset="0"/>
              </a:rPr>
              <a:t>Who is at Risk for Sepsis?</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1497015" y="1732699"/>
            <a:ext cx="10123486" cy="4678204"/>
          </a:xfrm>
        </p:spPr>
        <p:txBody>
          <a:bodyPr/>
          <a:lstStyle/>
          <a:p>
            <a:pPr marL="0" indent="0">
              <a:buClr>
                <a:srgbClr val="00B0F0"/>
              </a:buClr>
              <a:buNone/>
            </a:pPr>
            <a:r>
              <a:rPr lang="en-US" altLang="en-US" sz="2800" dirty="0">
                <a:solidFill>
                  <a:srgbClr val="C00000"/>
                </a:solidFill>
              </a:rPr>
              <a:t>		         </a:t>
            </a:r>
            <a:r>
              <a:rPr lang="en-US" altLang="en-US" sz="3600" b="1" dirty="0">
                <a:solidFill>
                  <a:srgbClr val="C00000"/>
                </a:solidFill>
              </a:rPr>
              <a:t>Anyone with an infection!</a:t>
            </a:r>
          </a:p>
          <a:p>
            <a:pPr marL="0" indent="0">
              <a:buClr>
                <a:srgbClr val="00B0F0"/>
              </a:buClr>
              <a:buNone/>
            </a:pPr>
            <a:r>
              <a:rPr lang="en-US" altLang="en-US" dirty="0">
                <a:solidFill>
                  <a:schemeClr val="tx1"/>
                </a:solidFill>
              </a:rPr>
              <a:t>Those at </a:t>
            </a:r>
            <a:r>
              <a:rPr lang="en-US" altLang="en-US" b="1" i="1" u="sng" dirty="0">
                <a:solidFill>
                  <a:srgbClr val="C00000"/>
                </a:solidFill>
              </a:rPr>
              <a:t>higher risk </a:t>
            </a:r>
            <a:r>
              <a:rPr lang="en-US" altLang="en-US" dirty="0">
                <a:solidFill>
                  <a:schemeClr val="tx1"/>
                </a:solidFill>
              </a:rPr>
              <a:t>for developing sepsis include:</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65 or older</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Infants less than 1 year old</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with chronic illnesses: diabetes, cancer, AIDS</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with weakened immune systems</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recently hospitalized</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recovering from surgery</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who have had sepsis in the past</a:t>
            </a:r>
          </a:p>
          <a:p>
            <a:pPr>
              <a:buClr>
                <a:srgbClr val="00539B"/>
              </a:buClr>
            </a:pPr>
            <a:endParaRPr lang="en-US" altLang="en-US" b="0" dirty="0"/>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16</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0344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C74F-3BF7-D5E5-B4D6-BA0C1046F2B0}"/>
              </a:ext>
            </a:extLst>
          </p:cNvPr>
          <p:cNvSpPr>
            <a:spLocks noGrp="1"/>
          </p:cNvSpPr>
          <p:nvPr>
            <p:ph type="title"/>
          </p:nvPr>
        </p:nvSpPr>
        <p:spPr/>
        <p:txBody>
          <a:bodyPr/>
          <a:lstStyle/>
          <a:p>
            <a:r>
              <a:rPr lang="en-US" dirty="0">
                <a:latin typeface="+mn-lt"/>
              </a:rPr>
              <a:t>Sepsis Facts</a:t>
            </a:r>
          </a:p>
        </p:txBody>
      </p:sp>
      <p:sp>
        <p:nvSpPr>
          <p:cNvPr id="3" name="Content Placeholder 2">
            <a:extLst>
              <a:ext uri="{FF2B5EF4-FFF2-40B4-BE49-F238E27FC236}">
                <a16:creationId xmlns:a16="http://schemas.microsoft.com/office/drawing/2014/main" id="{25E5240E-7783-DEB3-CEEB-7DB0A7AA618B}"/>
              </a:ext>
            </a:extLst>
          </p:cNvPr>
          <p:cNvSpPr>
            <a:spLocks noGrp="1"/>
          </p:cNvSpPr>
          <p:nvPr>
            <p:ph idx="1"/>
          </p:nvPr>
        </p:nvSpPr>
        <p:spPr>
          <a:xfrm>
            <a:off x="838200" y="1816410"/>
            <a:ext cx="10515600" cy="3840787"/>
          </a:xfrm>
        </p:spPr>
        <p:txBody>
          <a:bodyPr/>
          <a:lstStyle/>
          <a:p>
            <a:pPr>
              <a:buFont typeface="Wingdings" panose="05000000000000000000" pitchFamily="2" charset="2"/>
              <a:buChar char="§"/>
            </a:pPr>
            <a:r>
              <a:rPr lang="en-US" sz="2000" b="1" dirty="0">
                <a:solidFill>
                  <a:schemeClr val="accent1"/>
                </a:solidFill>
              </a:rPr>
              <a:t>Bacterial infections cause most cases of sepsis</a:t>
            </a:r>
          </a:p>
          <a:p>
            <a:pPr>
              <a:buFont typeface="Wingdings" panose="05000000000000000000" pitchFamily="2" charset="2"/>
              <a:buChar char="§"/>
            </a:pPr>
            <a:r>
              <a:rPr lang="en-US" sz="2000" b="1" dirty="0">
                <a:solidFill>
                  <a:schemeClr val="accent1"/>
                </a:solidFill>
              </a:rPr>
              <a:t>Viral (COVID, Influenza) and fungal (Candida) infections can also cause sepsis</a:t>
            </a:r>
          </a:p>
          <a:p>
            <a:pPr>
              <a:buFont typeface="Wingdings" panose="05000000000000000000" pitchFamily="2" charset="2"/>
              <a:buChar char="§"/>
            </a:pPr>
            <a:r>
              <a:rPr lang="en-US" sz="2000" b="1" dirty="0">
                <a:solidFill>
                  <a:schemeClr val="accent1"/>
                </a:solidFill>
              </a:rPr>
              <a:t>At least 350,000 adults who develop sepsis die during their hospitalization or are discharged to hospice</a:t>
            </a:r>
          </a:p>
          <a:p>
            <a:pPr>
              <a:buFont typeface="Wingdings" panose="05000000000000000000" pitchFamily="2" charset="2"/>
              <a:buChar char="§"/>
            </a:pPr>
            <a:r>
              <a:rPr lang="en-US" sz="2000" b="1" dirty="0">
                <a:solidFill>
                  <a:schemeClr val="accent1"/>
                </a:solidFill>
              </a:rPr>
              <a:t>Sepsis related deaths increased with age among adults aged 65 or over</a:t>
            </a:r>
          </a:p>
          <a:p>
            <a:pPr>
              <a:buFont typeface="Wingdings" panose="05000000000000000000" pitchFamily="2" charset="2"/>
              <a:buChar char="§"/>
            </a:pPr>
            <a:r>
              <a:rPr lang="en-US" sz="2000" b="1" dirty="0">
                <a:solidFill>
                  <a:schemeClr val="accent1"/>
                </a:solidFill>
              </a:rPr>
              <a:t>1 in 3 people who die in a hospital had sepsis during that hospitalization</a:t>
            </a:r>
          </a:p>
          <a:p>
            <a:pPr>
              <a:buFont typeface="Wingdings" panose="05000000000000000000" pitchFamily="2" charset="2"/>
              <a:buChar char="§"/>
            </a:pPr>
            <a:r>
              <a:rPr lang="en-US" sz="2000" b="1" dirty="0">
                <a:solidFill>
                  <a:schemeClr val="accent1"/>
                </a:solidFill>
              </a:rPr>
              <a:t>Anyone can develop sepsis, the following groups of people are at higher risk; adults 65 or older, people with weakened immune systems, people with chronic medical conditions (diabetes, lung disease, cancer, kidney disease), people with recent severe illness or hospitalization, people who survive sepsis. </a:t>
            </a:r>
          </a:p>
          <a:p>
            <a:pPr marL="0" indent="0">
              <a:buNone/>
            </a:pPr>
            <a:endParaRPr lang="en-US" sz="2000" dirty="0"/>
          </a:p>
          <a:p>
            <a:endParaRPr lang="en-US" sz="2000" dirty="0"/>
          </a:p>
        </p:txBody>
      </p:sp>
      <p:sp>
        <p:nvSpPr>
          <p:cNvPr id="4" name="TextBox 3">
            <a:extLst>
              <a:ext uri="{FF2B5EF4-FFF2-40B4-BE49-F238E27FC236}">
                <a16:creationId xmlns:a16="http://schemas.microsoft.com/office/drawing/2014/main" id="{7F8E7978-66EB-B072-9F54-6AC83EF14E8E}"/>
              </a:ext>
            </a:extLst>
          </p:cNvPr>
          <p:cNvSpPr txBox="1"/>
          <p:nvPr/>
        </p:nvSpPr>
        <p:spPr>
          <a:xfrm>
            <a:off x="876942" y="5585883"/>
            <a:ext cx="184731" cy="646331"/>
          </a:xfrm>
          <a:prstGeom prst="rect">
            <a:avLst/>
          </a:prstGeom>
          <a:noFill/>
        </p:spPr>
        <p:txBody>
          <a:bodyPr wrap="none" rtlCol="0">
            <a:spAutoFit/>
          </a:bodyPr>
          <a:lstStyle/>
          <a:p>
            <a:br>
              <a:rPr lang="en-US" dirty="0"/>
            </a:br>
            <a:endParaRPr lang="en-US" dirty="0"/>
          </a:p>
        </p:txBody>
      </p:sp>
      <p:sp>
        <p:nvSpPr>
          <p:cNvPr id="6" name="TextBox 5">
            <a:extLst>
              <a:ext uri="{FF2B5EF4-FFF2-40B4-BE49-F238E27FC236}">
                <a16:creationId xmlns:a16="http://schemas.microsoft.com/office/drawing/2014/main" id="{F9F91AC6-82A6-24E4-BD52-9A6BD9CBF887}"/>
              </a:ext>
            </a:extLst>
          </p:cNvPr>
          <p:cNvSpPr txBox="1"/>
          <p:nvPr/>
        </p:nvSpPr>
        <p:spPr>
          <a:xfrm>
            <a:off x="1268569" y="5909048"/>
            <a:ext cx="5750100" cy="646331"/>
          </a:xfrm>
          <a:prstGeom prst="rect">
            <a:avLst/>
          </a:prstGeom>
          <a:noFill/>
        </p:spPr>
        <p:txBody>
          <a:bodyPr wrap="none" rtlCol="0">
            <a:spAutoFit/>
          </a:bodyPr>
          <a:lstStyle/>
          <a:p>
            <a:r>
              <a:rPr lang="en-US" dirty="0">
                <a:hlinkClick r:id="rId3"/>
              </a:rPr>
              <a:t>https://www.cdc.gov/nchs/products/databriefs/db422.htm</a:t>
            </a:r>
            <a:endParaRPr lang="en-US" dirty="0"/>
          </a:p>
          <a:p>
            <a:r>
              <a:rPr lang="en-US" dirty="0">
                <a:hlinkClick r:id="rId4"/>
              </a:rPr>
              <a:t>https://www.cdc.gov/sepsis/what-is-sepsis.html</a:t>
            </a:r>
            <a:r>
              <a:rPr lang="en-US" dirty="0"/>
              <a:t> </a:t>
            </a:r>
          </a:p>
        </p:txBody>
      </p:sp>
    </p:spTree>
    <p:extLst>
      <p:ext uri="{BB962C8B-B14F-4D97-AF65-F5344CB8AC3E}">
        <p14:creationId xmlns:p14="http://schemas.microsoft.com/office/powerpoint/2010/main" val="95930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471336" y="679935"/>
            <a:ext cx="5148895" cy="435440"/>
          </a:xfrm>
        </p:spPr>
        <p:txBody>
          <a:bodyPr/>
          <a:lstStyle/>
          <a:p>
            <a:pPr>
              <a:defRPr/>
            </a:pPr>
            <a:r>
              <a:rPr lang="en-US" altLang="en-US" sz="4000" dirty="0">
                <a:latin typeface="+mn-lt"/>
                <a:cs typeface="Arial" charset="0"/>
              </a:rPr>
              <a:t>Early Signs of Sepsis</a:t>
            </a:r>
          </a:p>
        </p:txBody>
      </p:sp>
      <p:sp>
        <p:nvSpPr>
          <p:cNvPr id="7" name="Rectangle 1">
            <a:extLst>
              <a:ext uri="{FF2B5EF4-FFF2-40B4-BE49-F238E27FC236}">
                <a16:creationId xmlns:a16="http://schemas.microsoft.com/office/drawing/2014/main" id="{1EA08F20-63A3-6E4E-8480-6FAE473CF700}"/>
              </a:ext>
            </a:extLst>
          </p:cNvPr>
          <p:cNvSpPr>
            <a:spLocks noChangeArrowheads="1"/>
          </p:cNvSpPr>
          <p:nvPr/>
        </p:nvSpPr>
        <p:spPr bwMode="auto">
          <a:xfrm>
            <a:off x="908065" y="1558191"/>
            <a:ext cx="9900963" cy="462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spcAft>
                <a:spcPts val="800"/>
              </a:spcAft>
              <a:buClr>
                <a:srgbClr val="004080"/>
              </a:buClr>
              <a:buSzPct val="110000"/>
              <a:defRPr/>
            </a:pPr>
            <a:r>
              <a:rPr lang="en-US" b="1" i="1" kern="0" dirty="0">
                <a:latin typeface="Arial" pitchFamily="34" charset="0"/>
                <a:cs typeface="Arial" pitchFamily="34" charset="0"/>
              </a:rPr>
              <a:t>Sepsis always develops from a </a:t>
            </a:r>
            <a:r>
              <a:rPr lang="en-US" b="1" i="1" kern="0" dirty="0">
                <a:solidFill>
                  <a:srgbClr val="FF0000"/>
                </a:solidFill>
                <a:latin typeface="Arial" pitchFamily="34" charset="0"/>
                <a:cs typeface="Arial" pitchFamily="34" charset="0"/>
              </a:rPr>
              <a:t>confirmed or suspected </a:t>
            </a:r>
            <a:r>
              <a:rPr lang="en-US" b="1" i="1" kern="0" dirty="0">
                <a:latin typeface="Arial" pitchFamily="34" charset="0"/>
                <a:cs typeface="Arial" pitchFamily="34" charset="0"/>
              </a:rPr>
              <a:t>infection </a:t>
            </a:r>
          </a:p>
          <a:p>
            <a:pPr>
              <a:spcAft>
                <a:spcPts val="800"/>
              </a:spcAft>
              <a:buClr>
                <a:srgbClr val="004080"/>
              </a:buClr>
              <a:buSzPct val="110000"/>
              <a:defRPr/>
            </a:pPr>
            <a:r>
              <a:rPr lang="en-US" b="1" i="1" u="sng" kern="0" dirty="0">
                <a:solidFill>
                  <a:srgbClr val="C00000"/>
                </a:solidFill>
                <a:latin typeface="Arial" pitchFamily="34" charset="0"/>
                <a:cs typeface="Arial" pitchFamily="34" charset="0"/>
              </a:rPr>
              <a:t>with more than </a:t>
            </a:r>
            <a:r>
              <a:rPr lang="en-US" b="1" i="1" kern="0" dirty="0">
                <a:solidFill>
                  <a:srgbClr val="C00000"/>
                </a:solidFill>
                <a:latin typeface="Arial" pitchFamily="34" charset="0"/>
                <a:cs typeface="Arial" pitchFamily="34" charset="0"/>
              </a:rPr>
              <a:t>one of the following:</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Fever, shivering, feeling very cold</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Cool extremities or mottling of skin	</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Rapid heart rate</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Rapid breathing</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Shortness of breath</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Confusion or difficult to arouse</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Complaints of extreme pain</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Pale/discolored skin</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Clammy sweaty skin</a:t>
            </a:r>
            <a:r>
              <a:rPr lang="en-US" sz="2000" b="1" kern="0" dirty="0">
                <a:latin typeface="Arial" charset="0"/>
                <a:cs typeface="Arial" charset="0"/>
              </a:rPr>
              <a:t>										</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18</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57801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914400" y="319742"/>
            <a:ext cx="6255833" cy="861774"/>
          </a:xfrm>
        </p:spPr>
        <p:txBody>
          <a:bodyPr/>
          <a:lstStyle/>
          <a:p>
            <a:pPr>
              <a:lnSpc>
                <a:spcPct val="100000"/>
              </a:lnSpc>
              <a:defRPr/>
            </a:pPr>
            <a:r>
              <a:rPr lang="en-US" altLang="en-US" dirty="0">
                <a:latin typeface="+mn-lt"/>
                <a:cs typeface="Arial" charset="0"/>
              </a:rPr>
              <a:t>Other Early Signs May Include…</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861396" y="1831541"/>
            <a:ext cx="6363513" cy="4437178"/>
          </a:xfrm>
        </p:spPr>
        <p:txBody>
          <a:bodyPr/>
          <a:lstStyle/>
          <a:p>
            <a:pPr marL="457200" indent="-457200">
              <a:buClr>
                <a:srgbClr val="00539B"/>
              </a:buClr>
              <a:buFont typeface="Wingdings" pitchFamily="2" charset="2"/>
              <a:buChar char="§"/>
            </a:pPr>
            <a:r>
              <a:rPr lang="en-US" altLang="en-US" sz="2000" b="1" dirty="0">
                <a:solidFill>
                  <a:srgbClr val="00539B"/>
                </a:solidFill>
              </a:rPr>
              <a:t>Decreased blood pressure </a:t>
            </a:r>
          </a:p>
          <a:p>
            <a:pPr marL="914400" lvl="2" indent="-457200">
              <a:buClrTx/>
            </a:pPr>
            <a:r>
              <a:rPr lang="en-US" altLang="en-US" sz="1800" b="1" dirty="0">
                <a:solidFill>
                  <a:srgbClr val="00539B"/>
                </a:solidFill>
                <a:cs typeface="Arial" panose="020B0604020202020204" pitchFamily="34" charset="0"/>
              </a:rPr>
              <a:t>(SBP &lt;90mmHg or SBP decrease&gt;40mmHg)</a:t>
            </a:r>
          </a:p>
          <a:p>
            <a:pPr marL="457200" indent="-457200">
              <a:buClr>
                <a:srgbClr val="00539B"/>
              </a:buClr>
              <a:buFont typeface="Wingdings" pitchFamily="2" charset="2"/>
              <a:buChar char="§"/>
            </a:pPr>
            <a:r>
              <a:rPr lang="en-US" altLang="en-US" sz="2000" b="1" dirty="0">
                <a:solidFill>
                  <a:srgbClr val="00539B"/>
                </a:solidFill>
              </a:rPr>
              <a:t>Other signs of altered mental status</a:t>
            </a:r>
          </a:p>
          <a:p>
            <a:pPr marL="457200" indent="-457200">
              <a:buClr>
                <a:srgbClr val="00539B"/>
              </a:buClr>
              <a:buFont typeface="Wingdings" pitchFamily="2" charset="2"/>
              <a:buChar char="§"/>
            </a:pPr>
            <a:r>
              <a:rPr lang="en-US" altLang="en-US" sz="2000" b="1" dirty="0">
                <a:solidFill>
                  <a:srgbClr val="00539B"/>
                </a:solidFill>
              </a:rPr>
              <a:t>Decreased urine output / dark, concentrated urine</a:t>
            </a:r>
          </a:p>
          <a:p>
            <a:pPr marL="457200" indent="-457200">
              <a:buClr>
                <a:srgbClr val="00539B"/>
              </a:buClr>
              <a:buFont typeface="Wingdings" pitchFamily="2" charset="2"/>
              <a:buChar char="§"/>
            </a:pPr>
            <a:r>
              <a:rPr lang="en-US" altLang="en-US" sz="2000" b="1" dirty="0">
                <a:solidFill>
                  <a:srgbClr val="00539B"/>
                </a:solidFill>
              </a:rPr>
              <a:t>Abnormal lab tests 	</a:t>
            </a:r>
          </a:p>
          <a:p>
            <a:pPr marL="1028700" lvl="3" indent="-342900">
              <a:buClrTx/>
              <a:buFont typeface="Wingdings" pitchFamily="2" charset="2"/>
              <a:buChar char="§"/>
            </a:pPr>
            <a:r>
              <a:rPr lang="en-US" altLang="en-US" b="1" dirty="0">
                <a:solidFill>
                  <a:srgbClr val="00539B"/>
                </a:solidFill>
                <a:cs typeface="Arial" panose="020B0604020202020204" pitchFamily="34" charset="0"/>
              </a:rPr>
              <a:t>Increased lactate level   </a:t>
            </a:r>
          </a:p>
          <a:p>
            <a:pPr marL="1028700" lvl="3" indent="-342900">
              <a:buClrTx/>
              <a:buFont typeface="Wingdings" pitchFamily="2" charset="2"/>
              <a:buChar char="§"/>
            </a:pPr>
            <a:r>
              <a:rPr lang="en-US" altLang="en-US" b="1" dirty="0">
                <a:solidFill>
                  <a:srgbClr val="00539B"/>
                </a:solidFill>
                <a:cs typeface="Arial" panose="020B0604020202020204" pitchFamily="34" charset="0"/>
              </a:rPr>
              <a:t>Increased creatinine  </a:t>
            </a:r>
          </a:p>
          <a:p>
            <a:pPr marL="1028700" lvl="3" indent="-342900">
              <a:buClrTx/>
              <a:buFont typeface="Wingdings" pitchFamily="2" charset="2"/>
              <a:buChar char="§"/>
            </a:pPr>
            <a:r>
              <a:rPr lang="en-US" altLang="en-US" b="1" dirty="0">
                <a:solidFill>
                  <a:srgbClr val="00539B"/>
                </a:solidFill>
                <a:cs typeface="Arial" panose="020B0604020202020204" pitchFamily="34" charset="0"/>
              </a:rPr>
              <a:t>Decreased platelet count </a:t>
            </a:r>
          </a:p>
          <a:p>
            <a:pPr marL="1028700" lvl="3" indent="-342900">
              <a:buClrTx/>
              <a:buFont typeface="Wingdings" pitchFamily="2" charset="2"/>
              <a:buChar char="§"/>
            </a:pPr>
            <a:r>
              <a:rPr lang="en-US" altLang="en-US" b="1" dirty="0">
                <a:solidFill>
                  <a:srgbClr val="00539B"/>
                </a:solidFill>
                <a:cs typeface="Arial" panose="020B0604020202020204" pitchFamily="34" charset="0"/>
              </a:rPr>
              <a:t>Coagulation abnormalities   </a:t>
            </a:r>
          </a:p>
          <a:p>
            <a:pPr marL="1028700" lvl="3" indent="-342900">
              <a:buClrTx/>
              <a:buFont typeface="Wingdings" pitchFamily="2" charset="2"/>
              <a:buChar char="§"/>
            </a:pPr>
            <a:r>
              <a:rPr lang="en-US" altLang="en-US" b="1" dirty="0">
                <a:solidFill>
                  <a:srgbClr val="00539B"/>
                </a:solidFill>
                <a:cs typeface="Arial" panose="020B0604020202020204" pitchFamily="34" charset="0"/>
              </a:rPr>
              <a:t>Hyperglycemia in absence of diabetes</a:t>
            </a:r>
          </a:p>
        </p:txBody>
      </p:sp>
      <p:pic>
        <p:nvPicPr>
          <p:cNvPr id="3" name="Picture 2" descr="image of a gloved hand holding three viles of blood">
            <a:extLst>
              <a:ext uri="{FF2B5EF4-FFF2-40B4-BE49-F238E27FC236}">
                <a16:creationId xmlns:a16="http://schemas.microsoft.com/office/drawing/2014/main" id="{AC155FB5-BED3-5A42-813B-584931C361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2491" y="2090291"/>
            <a:ext cx="4199022" cy="3518234"/>
          </a:xfrm>
          <a:prstGeom prst="rect">
            <a:avLst/>
          </a:prstGeom>
          <a:ln w="19050">
            <a:solidFill>
              <a:schemeClr val="tx1"/>
            </a:solidFill>
          </a:ln>
          <a:effectLst>
            <a:outerShdw blurRad="50800" dist="50800" dir="5400000" algn="ctr" rotWithShape="0">
              <a:srgbClr val="000000">
                <a:alpha val="30000"/>
              </a:srgbClr>
            </a:outerShdw>
          </a:effectLst>
        </p:spPr>
      </p:pic>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19</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15143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3">
            <a:extLst>
              <a:ext uri="{FF2B5EF4-FFF2-40B4-BE49-F238E27FC236}">
                <a16:creationId xmlns:a16="http://schemas.microsoft.com/office/drawing/2014/main" id="{E1E82C31-50B2-4CCE-B8DA-E0D3B747EFA1}"/>
              </a:ext>
            </a:extLst>
          </p:cNvPr>
          <p:cNvSpPr txBox="1">
            <a:spLocks noGrp="1"/>
          </p:cNvSpPr>
          <p:nvPr>
            <p:ph type="title" idx="4294967295"/>
          </p:nvPr>
        </p:nvSpPr>
        <p:spPr>
          <a:xfrm>
            <a:off x="838200" y="1825625"/>
            <a:ext cx="4648200" cy="34778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4400" b="1" i="0" u="none" strike="noStrike" kern="1200" cap="none" spc="0" normalizeH="0" baseline="0" noProof="0" dirty="0">
                <a:ln>
                  <a:noFill/>
                </a:ln>
                <a:solidFill>
                  <a:schemeClr val="accent1"/>
                </a:solidFill>
                <a:effectLst/>
                <a:uLnTx/>
                <a:uFillTx/>
                <a:latin typeface="Calibri" panose="020F0502020204030204" pitchFamily="34" charset="0"/>
                <a:ea typeface="Gadugi" panose="020B0502040204020203" pitchFamily="34" charset="0"/>
                <a:cs typeface="Calibri" panose="020F0502020204030204" pitchFamily="34" charset="0"/>
                <a:sym typeface="Arial"/>
              </a:rPr>
              <a:t>Thank you for your continued efforts to keep your patients and community safe </a:t>
            </a:r>
            <a:endParaRPr kumimoji="0" lang="en-US" sz="4400" b="0" i="0" u="none" strike="noStrike" kern="1200" cap="none" spc="0" normalizeH="0" baseline="0" noProof="0" dirty="0">
              <a:ln>
                <a:noFill/>
              </a:ln>
              <a:solidFill>
                <a:schemeClr val="accent1"/>
              </a:solidFill>
              <a:effectLst/>
              <a:uLnTx/>
              <a:uFillTx/>
              <a:latin typeface="Calibri" panose="020F0502020204030204" pitchFamily="34" charset="0"/>
              <a:ea typeface="Gadugi" panose="020B0502040204020203" pitchFamily="34" charset="0"/>
              <a:cs typeface="Calibri" panose="020F0502020204030204" pitchFamily="34" charset="0"/>
              <a:sym typeface="Arial"/>
            </a:endParaRPr>
          </a:p>
        </p:txBody>
      </p:sp>
      <p:pic>
        <p:nvPicPr>
          <p:cNvPr id="5" name="Google Shape;63;p3">
            <a:extLst>
              <a:ext uri="{FF2B5EF4-FFF2-40B4-BE49-F238E27FC236}">
                <a16:creationId xmlns:a16="http://schemas.microsoft.com/office/drawing/2014/main" id="{EAFB31CE-1C6D-4A36-9B06-3DF55D930837}"/>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97359" y="1598218"/>
            <a:ext cx="5456441" cy="4124155"/>
          </a:xfrm>
          <a:prstGeom prst="rect">
            <a:avLst/>
          </a:prstGeom>
          <a:noFill/>
          <a:ln>
            <a:noFill/>
          </a:ln>
          <a:effectLst>
            <a:outerShdw blurRad="190500" algn="tl" rotWithShape="0">
              <a:srgbClr val="000000">
                <a:alpha val="69019"/>
              </a:srgbClr>
            </a:outerShdw>
          </a:effectLst>
        </p:spPr>
      </p:pic>
    </p:spTree>
    <p:extLst>
      <p:ext uri="{BB962C8B-B14F-4D97-AF65-F5344CB8AC3E}">
        <p14:creationId xmlns:p14="http://schemas.microsoft.com/office/powerpoint/2010/main" val="268688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723525" y="93476"/>
            <a:ext cx="11194847" cy="1292662"/>
          </a:xfrm>
        </p:spPr>
        <p:txBody>
          <a:bodyPr/>
          <a:lstStyle/>
          <a:p>
            <a:pPr>
              <a:lnSpc>
                <a:spcPct val="100000"/>
              </a:lnSpc>
              <a:defRPr/>
            </a:pPr>
            <a:r>
              <a:rPr lang="en-US" altLang="en-US" dirty="0">
                <a:latin typeface="+mn-lt"/>
                <a:cs typeface="Arial" charset="0"/>
              </a:rPr>
              <a:t>Common Infectious Diseases That May Progress to Sepsis</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668970" y="1855363"/>
            <a:ext cx="5994877" cy="3570208"/>
          </a:xfrm>
        </p:spPr>
        <p:txBody>
          <a:bodyPr/>
          <a:lstStyle/>
          <a:p>
            <a:pPr marL="342900" indent="-342900">
              <a:buFont typeface="Wingdings" pitchFamily="2" charset="2"/>
              <a:buChar char="§"/>
            </a:pPr>
            <a:r>
              <a:rPr lang="en-US" altLang="en-US" dirty="0">
                <a:solidFill>
                  <a:srgbClr val="00539B"/>
                </a:solidFill>
              </a:rPr>
              <a:t>Pneumonia</a:t>
            </a:r>
          </a:p>
          <a:p>
            <a:pPr marL="342900" indent="-342900">
              <a:buFont typeface="Wingdings" pitchFamily="2" charset="2"/>
              <a:buChar char="§"/>
            </a:pPr>
            <a:r>
              <a:rPr lang="en-US" altLang="en-US" dirty="0">
                <a:solidFill>
                  <a:srgbClr val="00539B"/>
                </a:solidFill>
              </a:rPr>
              <a:t>Skin Infections (cellulitis)</a:t>
            </a:r>
          </a:p>
          <a:p>
            <a:pPr marL="342900" indent="-342900">
              <a:buFont typeface="Wingdings" pitchFamily="2" charset="2"/>
              <a:buChar char="§"/>
            </a:pPr>
            <a:r>
              <a:rPr lang="en-US" altLang="en-US" dirty="0">
                <a:solidFill>
                  <a:srgbClr val="00539B"/>
                </a:solidFill>
              </a:rPr>
              <a:t>Urinary Tract Infections</a:t>
            </a:r>
          </a:p>
          <a:p>
            <a:pPr marL="342900" indent="-342900">
              <a:buFont typeface="Wingdings" pitchFamily="2" charset="2"/>
              <a:buChar char="§"/>
            </a:pPr>
            <a:r>
              <a:rPr lang="en-US" altLang="en-US" dirty="0">
                <a:solidFill>
                  <a:srgbClr val="00539B"/>
                </a:solidFill>
              </a:rPr>
              <a:t>Post-partum Endometritis</a:t>
            </a:r>
          </a:p>
          <a:p>
            <a:pPr marL="342900" indent="-342900">
              <a:buFont typeface="Wingdings" pitchFamily="2" charset="2"/>
              <a:buChar char="§"/>
            </a:pPr>
            <a:r>
              <a:rPr lang="en-US" altLang="en-US" dirty="0">
                <a:solidFill>
                  <a:srgbClr val="00539B"/>
                </a:solidFill>
              </a:rPr>
              <a:t>Influenza</a:t>
            </a:r>
          </a:p>
          <a:p>
            <a:pPr marL="342900" indent="-342900">
              <a:buFont typeface="Wingdings" pitchFamily="2" charset="2"/>
              <a:buChar char="§"/>
            </a:pPr>
            <a:r>
              <a:rPr lang="en-US" altLang="en-US" i="1" dirty="0">
                <a:solidFill>
                  <a:srgbClr val="00539B"/>
                </a:solidFill>
              </a:rPr>
              <a:t>Clostridioides difficile (C.diff) </a:t>
            </a:r>
            <a:r>
              <a:rPr lang="en-US" altLang="en-US" dirty="0">
                <a:solidFill>
                  <a:srgbClr val="00539B"/>
                </a:solidFill>
              </a:rPr>
              <a:t>Enteritis</a:t>
            </a:r>
          </a:p>
          <a:p>
            <a:pPr marL="342900" indent="-342900">
              <a:buFont typeface="Wingdings" pitchFamily="2" charset="2"/>
              <a:buChar char="§"/>
            </a:pPr>
            <a:r>
              <a:rPr lang="en-US" altLang="en-US" dirty="0">
                <a:solidFill>
                  <a:srgbClr val="00539B"/>
                </a:solidFill>
              </a:rPr>
              <a:t>Tick-borne Infections especially in the immunocompromised </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20</a:t>
            </a:fld>
            <a:endParaRPr lang="en-US" altLang="en-US" sz="1400" dirty="0">
              <a:solidFill>
                <a:schemeClr val="bg1"/>
              </a:solidFill>
              <a:latin typeface="Arial" panose="020B0604020202020204" pitchFamily="34" charset="0"/>
            </a:endParaRPr>
          </a:p>
        </p:txBody>
      </p:sp>
      <p:pic>
        <p:nvPicPr>
          <p:cNvPr id="8" name="Picture 7" descr="graphic of Clostridium difficile (C.diff) Enteritis&#10;">
            <a:extLst>
              <a:ext uri="{FF2B5EF4-FFF2-40B4-BE49-F238E27FC236}">
                <a16:creationId xmlns:a16="http://schemas.microsoft.com/office/drawing/2014/main" id="{126626E5-249C-514E-838D-441B9D1B64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1277" y="1522915"/>
            <a:ext cx="4088005" cy="4487185"/>
          </a:xfrm>
          <a:prstGeom prst="rect">
            <a:avLst/>
          </a:prstGeom>
          <a:ln w="19050">
            <a:solidFill>
              <a:schemeClr val="tx1"/>
            </a:solidFill>
          </a:ln>
          <a:effectLst>
            <a:outerShdw blurRad="50800" dist="50800" dir="5400000" algn="ctr" rotWithShape="0">
              <a:srgbClr val="000000">
                <a:alpha val="45000"/>
              </a:srgbClr>
            </a:outerShdw>
          </a:effectLst>
        </p:spPr>
      </p:pic>
    </p:spTree>
    <p:extLst>
      <p:ext uri="{BB962C8B-B14F-4D97-AF65-F5344CB8AC3E}">
        <p14:creationId xmlns:p14="http://schemas.microsoft.com/office/powerpoint/2010/main" val="290661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1A2767-A613-DB4E-B353-23A6D5B90560}"/>
              </a:ext>
            </a:extLst>
          </p:cNvPr>
          <p:cNvSpPr>
            <a:spLocks noGrp="1"/>
          </p:cNvSpPr>
          <p:nvPr>
            <p:ph type="title"/>
          </p:nvPr>
        </p:nvSpPr>
        <p:spPr>
          <a:xfrm>
            <a:off x="885762" y="335850"/>
            <a:ext cx="5910146" cy="862159"/>
          </a:xfrm>
        </p:spPr>
        <p:txBody>
          <a:bodyPr/>
          <a:lstStyle/>
          <a:p>
            <a:pPr>
              <a:defRPr/>
            </a:pPr>
            <a:r>
              <a:rPr lang="en-US" altLang="en-US" dirty="0">
                <a:latin typeface="+mn-lt"/>
                <a:cs typeface="Arial" charset="0"/>
              </a:rPr>
              <a:t>Considerations for the Elderly</a:t>
            </a:r>
          </a:p>
        </p:txBody>
      </p:sp>
      <p:sp>
        <p:nvSpPr>
          <p:cNvPr id="3" name="Content Placeholder 2">
            <a:extLst>
              <a:ext uri="{FF2B5EF4-FFF2-40B4-BE49-F238E27FC236}">
                <a16:creationId xmlns:a16="http://schemas.microsoft.com/office/drawing/2014/main" id="{CCC911A5-7E03-4C4F-9C3F-336BFEEF22E0}"/>
              </a:ext>
            </a:extLst>
          </p:cNvPr>
          <p:cNvSpPr>
            <a:spLocks noGrp="1"/>
          </p:cNvSpPr>
          <p:nvPr>
            <p:ph idx="1"/>
          </p:nvPr>
        </p:nvSpPr>
        <p:spPr>
          <a:xfrm>
            <a:off x="1055630" y="1690976"/>
            <a:ext cx="10080739" cy="3806170"/>
          </a:xfrm>
        </p:spPr>
        <p:txBody>
          <a:bodyPr/>
          <a:lstStyle/>
          <a:p>
            <a:pPr marL="342900" indent="-342900">
              <a:buClr>
                <a:srgbClr val="00539B"/>
              </a:buClr>
              <a:buFont typeface="Wingdings" panose="05000000000000000000" pitchFamily="2" charset="2"/>
              <a:buChar char="§"/>
              <a:defRPr/>
            </a:pPr>
            <a:r>
              <a:rPr lang="en-US" sz="2400" b="1" dirty="0">
                <a:solidFill>
                  <a:srgbClr val="00539B"/>
                </a:solidFill>
              </a:rPr>
              <a:t>Elderly constitute 1/5 of the US population but 2/3 of patients admitted  to the hospital with sepsis</a:t>
            </a:r>
            <a:r>
              <a:rPr lang="en-US" sz="2400" b="1" baseline="74000" dirty="0">
                <a:solidFill>
                  <a:srgbClr val="00539B"/>
                </a:solidFill>
              </a:rPr>
              <a:t>1</a:t>
            </a:r>
          </a:p>
          <a:p>
            <a:pPr marL="342900" indent="-342900">
              <a:buClr>
                <a:srgbClr val="00539B"/>
              </a:buClr>
              <a:buFont typeface="Wingdings" panose="05000000000000000000" pitchFamily="2" charset="2"/>
              <a:buChar char="§"/>
              <a:defRPr/>
            </a:pPr>
            <a:endParaRPr lang="en-US" sz="2400" b="1" baseline="74000" dirty="0">
              <a:solidFill>
                <a:srgbClr val="00539B"/>
              </a:solidFill>
            </a:endParaRPr>
          </a:p>
          <a:p>
            <a:pPr marL="342900" indent="-342900">
              <a:buClr>
                <a:srgbClr val="00539B"/>
              </a:buClr>
              <a:buFont typeface="Wingdings" panose="05000000000000000000" pitchFamily="2" charset="2"/>
              <a:buChar char="§"/>
              <a:defRPr/>
            </a:pPr>
            <a:r>
              <a:rPr lang="en-US" sz="2400" b="1" dirty="0">
                <a:solidFill>
                  <a:srgbClr val="00539B"/>
                </a:solidFill>
              </a:rPr>
              <a:t>Risk factors specific to this demographic</a:t>
            </a:r>
          </a:p>
          <a:p>
            <a:pPr marL="571500" lvl="1" indent="-342900">
              <a:buClr>
                <a:srgbClr val="00539B"/>
              </a:buClr>
              <a:defRPr/>
            </a:pPr>
            <a:r>
              <a:rPr lang="en-US" b="1" dirty="0">
                <a:solidFill>
                  <a:srgbClr val="00539B"/>
                </a:solidFill>
              </a:rPr>
              <a:t>Increased incidence of chronic co-morbidities</a:t>
            </a:r>
            <a:r>
              <a:rPr lang="en-US" b="1" baseline="74000" dirty="0">
                <a:solidFill>
                  <a:srgbClr val="00539B"/>
                </a:solidFill>
              </a:rPr>
              <a:t>2</a:t>
            </a:r>
          </a:p>
          <a:p>
            <a:pPr marL="571500" lvl="1" indent="-342900">
              <a:buClr>
                <a:srgbClr val="00539B"/>
              </a:buClr>
              <a:defRPr/>
            </a:pPr>
            <a:r>
              <a:rPr lang="en-US" b="1" dirty="0">
                <a:solidFill>
                  <a:srgbClr val="00539B"/>
                </a:solidFill>
              </a:rPr>
              <a:t>Prone to UTIs- a common source of sepsis</a:t>
            </a:r>
          </a:p>
          <a:p>
            <a:pPr marL="571500" lvl="1" indent="-342900">
              <a:buClr>
                <a:srgbClr val="00539B"/>
              </a:buClr>
              <a:defRPr/>
            </a:pPr>
            <a:r>
              <a:rPr lang="en-US" b="1" dirty="0">
                <a:solidFill>
                  <a:srgbClr val="00539B"/>
                </a:solidFill>
              </a:rPr>
              <a:t>Malnutrition is common in the elderly</a:t>
            </a:r>
            <a:r>
              <a:rPr lang="en-US" b="1" baseline="74000" dirty="0">
                <a:solidFill>
                  <a:srgbClr val="00539B"/>
                </a:solidFill>
              </a:rPr>
              <a:t>3</a:t>
            </a:r>
            <a:endParaRPr lang="en-US" b="1" dirty="0">
              <a:solidFill>
                <a:srgbClr val="00539B"/>
              </a:solidFill>
            </a:endParaRPr>
          </a:p>
          <a:p>
            <a:pPr marL="571500" lvl="1" indent="-342900">
              <a:buClr>
                <a:srgbClr val="00539B"/>
              </a:buClr>
              <a:defRPr/>
            </a:pPr>
            <a:r>
              <a:rPr lang="en-US" b="1" dirty="0">
                <a:solidFill>
                  <a:srgbClr val="00539B"/>
                </a:solidFill>
              </a:rPr>
              <a:t>Increased incidence of colonization by drug resistant bacteria</a:t>
            </a:r>
            <a:r>
              <a:rPr lang="en-US" b="1" baseline="100000" dirty="0">
                <a:solidFill>
                  <a:srgbClr val="00539B"/>
                </a:solidFill>
              </a:rPr>
              <a:t> </a:t>
            </a:r>
            <a:r>
              <a:rPr lang="en-US" b="1" baseline="74000" dirty="0">
                <a:solidFill>
                  <a:srgbClr val="00539B"/>
                </a:solidFill>
              </a:rPr>
              <a:t>4</a:t>
            </a:r>
            <a:endParaRPr lang="en-US" b="1" dirty="0">
              <a:solidFill>
                <a:srgbClr val="00539B"/>
              </a:solidFill>
            </a:endParaRPr>
          </a:p>
          <a:p>
            <a:pPr marL="571500" lvl="1" indent="-342900">
              <a:buClr>
                <a:srgbClr val="00539B"/>
              </a:buClr>
              <a:defRPr/>
            </a:pPr>
            <a:r>
              <a:rPr lang="en-US" b="1" dirty="0">
                <a:solidFill>
                  <a:srgbClr val="00539B"/>
                </a:solidFill>
              </a:rPr>
              <a:t>Declining immune functionality (more susceptible to infections)</a:t>
            </a:r>
          </a:p>
          <a:p>
            <a:pPr>
              <a:defRPr/>
            </a:pPr>
            <a:endParaRPr lang="en-US" dirty="0"/>
          </a:p>
        </p:txBody>
      </p:sp>
      <p:sp>
        <p:nvSpPr>
          <p:cNvPr id="5" name="TextBox 4">
            <a:extLst>
              <a:ext uri="{FF2B5EF4-FFF2-40B4-BE49-F238E27FC236}">
                <a16:creationId xmlns:a16="http://schemas.microsoft.com/office/drawing/2014/main" id="{B6A2C586-9FA5-544A-AC0B-3B666A1ACAA7}"/>
              </a:ext>
            </a:extLst>
          </p:cNvPr>
          <p:cNvSpPr txBox="1"/>
          <p:nvPr/>
        </p:nvSpPr>
        <p:spPr bwMode="auto">
          <a:xfrm>
            <a:off x="605510" y="5906200"/>
            <a:ext cx="3235325" cy="615950"/>
          </a:xfrm>
          <a:prstGeom prst="rect">
            <a:avLst/>
          </a:prstGeom>
          <a:noFill/>
          <a:ln w="9525">
            <a:noFill/>
            <a:miter lim="800000"/>
            <a:headEnd/>
            <a:tailEnd/>
          </a:ln>
        </p:spPr>
        <p:txBody>
          <a:bodyPr lIns="0" tIns="0" rIns="0" bIns="0">
            <a:spAutoFit/>
          </a:bodyPr>
          <a:lstStyle/>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Crit Care Med. </a:t>
            </a:r>
            <a:r>
              <a:rPr lang="en-US" sz="1000" dirty="0">
                <a:latin typeface="Arial" panose="020B0604020202020204" pitchFamily="34" charset="0"/>
                <a:cs typeface="Arial" panose="020B0604020202020204" pitchFamily="34" charset="0"/>
              </a:rPr>
              <a:t>2006;34:15-21</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Crit Care Med.</a:t>
            </a:r>
            <a:r>
              <a:rPr lang="en-US" sz="1000" dirty="0">
                <a:latin typeface="Arial" panose="020B0604020202020204" pitchFamily="34" charset="0"/>
                <a:cs typeface="Arial" panose="020B0604020202020204" pitchFamily="34" charset="0"/>
              </a:rPr>
              <a:t> 2007;35:1244-1250</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North Am. </a:t>
            </a:r>
            <a:r>
              <a:rPr lang="en-US" sz="1000" dirty="0">
                <a:latin typeface="Arial" panose="020B0604020202020204" pitchFamily="34" charset="0"/>
                <a:cs typeface="Arial" panose="020B0604020202020204" pitchFamily="34" charset="0"/>
              </a:rPr>
              <a:t>2001;30:313-334</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N Engl J Med. </a:t>
            </a:r>
            <a:r>
              <a:rPr lang="en-US" sz="1000" dirty="0">
                <a:latin typeface="Arial" panose="020B0604020202020204" pitchFamily="34" charset="0"/>
                <a:cs typeface="Arial" panose="020B0604020202020204" pitchFamily="34" charset="0"/>
              </a:rPr>
              <a:t>1978;298:1108-1111</a:t>
            </a:r>
            <a:endParaRPr lang="en-US" b="1" kern="0" dirty="0">
              <a:solidFill>
                <a:srgbClr val="00539B"/>
              </a:solidFill>
              <a:latin typeface="Arial" pitchFamily="34" charset="0"/>
              <a:cs typeface="Arial" pitchFamily="34" charset="0"/>
            </a:endParaRPr>
          </a:p>
        </p:txBody>
      </p:sp>
      <p:sp>
        <p:nvSpPr>
          <p:cNvPr id="16388" name="Slide Number Placeholder 3">
            <a:extLst>
              <a:ext uri="{FF2B5EF4-FFF2-40B4-BE49-F238E27FC236}">
                <a16:creationId xmlns:a16="http://schemas.microsoft.com/office/drawing/2014/main" id="{49C5EB28-EFC5-3441-8C43-2B20F7EA85B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DB2ABC-2EA8-BB40-BB48-8746376644BE}" type="slidenum">
              <a:rPr lang="en-US" altLang="en-US" sz="1400">
                <a:solidFill>
                  <a:schemeClr val="bg1"/>
                </a:solidFill>
                <a:latin typeface="Arial" panose="020B0604020202020204" pitchFamily="34" charset="0"/>
              </a:rPr>
              <a:pPr/>
              <a:t>21</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08509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1296524" y="650746"/>
            <a:ext cx="8167687" cy="425501"/>
          </a:xfrm>
        </p:spPr>
        <p:txBody>
          <a:bodyPr/>
          <a:lstStyle/>
          <a:p>
            <a:pPr>
              <a:defRPr/>
            </a:pPr>
            <a:r>
              <a:rPr lang="en-US" dirty="0">
                <a:latin typeface="+mn-lt"/>
              </a:rPr>
              <a:t>2012 Definitions for Sepsis</a:t>
            </a: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1430339" y="1624014"/>
            <a:ext cx="10092665" cy="4873129"/>
          </a:xfrm>
        </p:spPr>
        <p:txBody>
          <a:bodyPr/>
          <a:lstStyle/>
          <a:p>
            <a:pPr marL="0" indent="0">
              <a:buNone/>
              <a:defRPr/>
            </a:pPr>
            <a:r>
              <a:rPr lang="en-US" altLang="en-US" b="1" dirty="0">
                <a:solidFill>
                  <a:srgbClr val="C00000"/>
                </a:solidFill>
                <a:latin typeface="Arial" charset="0"/>
                <a:cs typeface="Arial" charset="0"/>
              </a:rPr>
              <a:t>S</a:t>
            </a:r>
            <a:r>
              <a:rPr lang="en-US" altLang="en-US" b="1" dirty="0">
                <a:latin typeface="Arial" charset="0"/>
                <a:cs typeface="Arial" charset="0"/>
              </a:rPr>
              <a:t>ystemic </a:t>
            </a:r>
            <a:r>
              <a:rPr lang="en-US" altLang="en-US" b="1" dirty="0">
                <a:solidFill>
                  <a:srgbClr val="C00000"/>
                </a:solidFill>
                <a:latin typeface="Arial" charset="0"/>
                <a:cs typeface="Arial" charset="0"/>
              </a:rPr>
              <a:t>I</a:t>
            </a:r>
            <a:r>
              <a:rPr lang="en-US" altLang="en-US" b="1" dirty="0">
                <a:latin typeface="Arial" charset="0"/>
                <a:cs typeface="Arial" charset="0"/>
              </a:rPr>
              <a:t>nflammatory </a:t>
            </a:r>
            <a:r>
              <a:rPr lang="en-US" altLang="en-US" b="1" dirty="0">
                <a:solidFill>
                  <a:srgbClr val="C00000"/>
                </a:solidFill>
                <a:latin typeface="Arial" charset="0"/>
                <a:cs typeface="Arial" charset="0"/>
              </a:rPr>
              <a:t>R</a:t>
            </a:r>
            <a:r>
              <a:rPr lang="en-US" altLang="en-US" b="1" dirty="0">
                <a:latin typeface="Arial" charset="0"/>
                <a:cs typeface="Arial" charset="0"/>
              </a:rPr>
              <a:t>esponse </a:t>
            </a:r>
            <a:r>
              <a:rPr lang="en-US" altLang="en-US" b="1" dirty="0">
                <a:solidFill>
                  <a:srgbClr val="C00000"/>
                </a:solidFill>
                <a:latin typeface="Arial" charset="0"/>
                <a:cs typeface="Arial" charset="0"/>
              </a:rPr>
              <a:t>S</a:t>
            </a:r>
            <a:r>
              <a:rPr lang="en-US" altLang="en-US" b="1" dirty="0">
                <a:latin typeface="Arial" charset="0"/>
                <a:cs typeface="Arial" charset="0"/>
              </a:rPr>
              <a:t>yndrome (</a:t>
            </a:r>
            <a:r>
              <a:rPr lang="en-US" altLang="en-US" b="1" dirty="0">
                <a:solidFill>
                  <a:srgbClr val="C00000"/>
                </a:solidFill>
                <a:latin typeface="Arial" charset="0"/>
                <a:cs typeface="Arial" charset="0"/>
              </a:rPr>
              <a:t>SIRS</a:t>
            </a:r>
            <a:r>
              <a:rPr lang="en-US" altLang="en-US" b="1" dirty="0">
                <a:latin typeface="Arial" charset="0"/>
                <a:cs typeface="Arial" charset="0"/>
              </a:rPr>
              <a:t>)</a:t>
            </a:r>
          </a:p>
          <a:p>
            <a:pPr>
              <a:buFont typeface="Wingdings" panose="05000000000000000000" pitchFamily="2" charset="2"/>
              <a:buChar char="§"/>
              <a:defRPr/>
            </a:pPr>
            <a:r>
              <a:rPr lang="en-US" sz="2000" dirty="0"/>
              <a:t>SIRS is </a:t>
            </a:r>
            <a:r>
              <a:rPr lang="en-US" sz="2000" u="sng" dirty="0"/>
              <a:t>nonspecific</a:t>
            </a:r>
            <a:r>
              <a:rPr lang="en-US" sz="2000" dirty="0"/>
              <a:t> and can be caused by: infection, inflammation, trauma, ischemia or several insults combined</a:t>
            </a:r>
            <a:endParaRPr lang="en-US" sz="2000" dirty="0">
              <a:cs typeface="Arial" charset="0"/>
            </a:endParaRPr>
          </a:p>
          <a:p>
            <a:pPr marL="0" indent="0" algn="ctr">
              <a:buNone/>
              <a:defRPr/>
            </a:pPr>
            <a:r>
              <a:rPr lang="en-US" altLang="en-US" b="0" dirty="0">
                <a:solidFill>
                  <a:srgbClr val="C00000"/>
                </a:solidFill>
                <a:effectLst>
                  <a:outerShdw blurRad="38100" dist="38100" dir="2700000" algn="tl">
                    <a:srgbClr val="000000">
                      <a:alpha val="43137"/>
                    </a:srgbClr>
                  </a:outerShdw>
                </a:effectLst>
              </a:rPr>
              <a:t>SEPSIS = INFECTION + 2 OR MORE SIRS CRITERIA</a:t>
            </a:r>
          </a:p>
          <a:p>
            <a:pPr>
              <a:buFont typeface="Wingdings" panose="05000000000000000000" pitchFamily="2" charset="2"/>
              <a:buChar char="§"/>
              <a:defRPr/>
            </a:pPr>
            <a:r>
              <a:rPr lang="en-US" altLang="en-US" sz="2000" u="sng" dirty="0">
                <a:cs typeface="Arial" charset="0"/>
              </a:rPr>
              <a:t>SIRS Criteria:</a:t>
            </a:r>
          </a:p>
          <a:p>
            <a:pPr marL="571500" lvl="1" indent="-342900">
              <a:buClr>
                <a:srgbClr val="00539B"/>
              </a:buClr>
              <a:buFont typeface="Wingdings" panose="05000000000000000000" pitchFamily="2" charset="2"/>
              <a:buChar char="§"/>
              <a:defRPr/>
            </a:pPr>
            <a:r>
              <a:rPr lang="en-US" altLang="en-US" sz="2000" dirty="0">
                <a:solidFill>
                  <a:srgbClr val="00539B"/>
                </a:solidFill>
              </a:rPr>
              <a:t>Fever &gt;101°F</a:t>
            </a:r>
            <a:endParaRPr lang="en-US" altLang="en-US" sz="2000" i="1" u="sng" dirty="0">
              <a:solidFill>
                <a:srgbClr val="00539B"/>
              </a:solidFill>
            </a:endParaRPr>
          </a:p>
          <a:p>
            <a:pPr marL="571500" lvl="1" indent="-342900">
              <a:buClr>
                <a:srgbClr val="00539B"/>
              </a:buClr>
              <a:buFont typeface="Wingdings" panose="05000000000000000000" pitchFamily="2" charset="2"/>
              <a:buChar char="§"/>
              <a:defRPr/>
            </a:pPr>
            <a:r>
              <a:rPr lang="en-US" altLang="en-US" sz="2000" dirty="0">
                <a:solidFill>
                  <a:srgbClr val="00539B"/>
                </a:solidFill>
              </a:rPr>
              <a:t>Hypothermia &lt;96.8°F</a:t>
            </a:r>
          </a:p>
          <a:p>
            <a:pPr marL="571500" lvl="1" indent="-342900">
              <a:buClr>
                <a:srgbClr val="00539B"/>
              </a:buClr>
              <a:buFont typeface="Wingdings" panose="05000000000000000000" pitchFamily="2" charset="2"/>
              <a:buChar char="§"/>
              <a:defRPr/>
            </a:pPr>
            <a:r>
              <a:rPr lang="en-US" altLang="en-US" sz="2000" dirty="0">
                <a:solidFill>
                  <a:srgbClr val="00539B"/>
                </a:solidFill>
              </a:rPr>
              <a:t>Heart rate &gt;90 beats/minute</a:t>
            </a:r>
          </a:p>
          <a:p>
            <a:pPr marL="571500" lvl="1" indent="-342900">
              <a:buClr>
                <a:srgbClr val="00539B"/>
              </a:buClr>
              <a:buFont typeface="Wingdings" panose="05000000000000000000" pitchFamily="2" charset="2"/>
              <a:buChar char="§"/>
              <a:defRPr/>
            </a:pPr>
            <a:r>
              <a:rPr lang="en-US" altLang="en-US" sz="2000" dirty="0">
                <a:solidFill>
                  <a:srgbClr val="00539B"/>
                </a:solidFill>
              </a:rPr>
              <a:t>Respiratory rate &gt;20 breaths/minute</a:t>
            </a:r>
          </a:p>
          <a:p>
            <a:pPr marL="571500" lvl="1" indent="-342900">
              <a:buClr>
                <a:srgbClr val="00539B"/>
              </a:buClr>
              <a:buFont typeface="Wingdings" panose="05000000000000000000" pitchFamily="2" charset="2"/>
              <a:buChar char="§"/>
              <a:defRPr/>
            </a:pPr>
            <a:r>
              <a:rPr lang="en-US" altLang="en-US" sz="2000" dirty="0">
                <a:solidFill>
                  <a:srgbClr val="00539B"/>
                </a:solidFill>
              </a:rPr>
              <a:t>WBC &gt;12 or &lt;4 or &gt;10% bands</a:t>
            </a:r>
          </a:p>
          <a:p>
            <a:pPr marL="1028700" lvl="1" indent="-342900" algn="ctr">
              <a:buClr>
                <a:srgbClr val="00539B"/>
              </a:buClr>
              <a:buFont typeface="Wingdings" panose="05000000000000000000" pitchFamily="2" charset="2"/>
              <a:buChar char="§"/>
              <a:defRPr/>
            </a:pPr>
            <a:r>
              <a:rPr lang="en-US" altLang="en-US" sz="2000" i="1" dirty="0">
                <a:solidFill>
                  <a:srgbClr val="00539B"/>
                </a:solidFill>
              </a:rPr>
              <a:t>Note: SIRS can exist without progressing to sepsis</a:t>
            </a:r>
          </a:p>
          <a:p>
            <a:pPr marL="571500" lvl="1" indent="-342900">
              <a:buClr>
                <a:srgbClr val="00539B"/>
              </a:buClr>
              <a:defRPr/>
            </a:pPr>
            <a:endParaRPr lang="en-US" sz="2200" dirty="0">
              <a:solidFill>
                <a:srgbClr val="C00000"/>
              </a:solidFill>
            </a:endParaRP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22</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37323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65EF-84D6-2A45-8B62-8DD36C40BF8B}"/>
              </a:ext>
            </a:extLst>
          </p:cNvPr>
          <p:cNvSpPr>
            <a:spLocks noGrp="1"/>
          </p:cNvSpPr>
          <p:nvPr>
            <p:ph type="title"/>
          </p:nvPr>
        </p:nvSpPr>
        <p:spPr>
          <a:xfrm>
            <a:off x="571499" y="519680"/>
            <a:ext cx="5887844" cy="492443"/>
          </a:xfrm>
        </p:spPr>
        <p:txBody>
          <a:bodyPr/>
          <a:lstStyle/>
          <a:p>
            <a:pPr>
              <a:lnSpc>
                <a:spcPct val="100000"/>
              </a:lnSpc>
              <a:defRPr/>
            </a:pPr>
            <a:r>
              <a:rPr lang="en-US" altLang="en-US" dirty="0">
                <a:latin typeface="+mn-lt"/>
              </a:rPr>
              <a:t>Progression of Sepsis </a:t>
            </a:r>
            <a:endParaRPr lang="en-US" dirty="0">
              <a:latin typeface="+mn-lt"/>
            </a:endParaRPr>
          </a:p>
        </p:txBody>
      </p:sp>
      <p:sp>
        <p:nvSpPr>
          <p:cNvPr id="3" name="Content Placeholder 2">
            <a:extLst>
              <a:ext uri="{FF2B5EF4-FFF2-40B4-BE49-F238E27FC236}">
                <a16:creationId xmlns:a16="http://schemas.microsoft.com/office/drawing/2014/main" id="{22C8AEF6-56F8-1E47-BBB8-DCF139F8BE60}"/>
              </a:ext>
            </a:extLst>
          </p:cNvPr>
          <p:cNvSpPr>
            <a:spLocks noGrp="1"/>
          </p:cNvSpPr>
          <p:nvPr>
            <p:ph idx="1"/>
          </p:nvPr>
        </p:nvSpPr>
        <p:spPr>
          <a:xfrm>
            <a:off x="783837" y="1413786"/>
            <a:ext cx="10624325" cy="5061707"/>
          </a:xfrm>
        </p:spPr>
        <p:txBody>
          <a:bodyPr/>
          <a:lstStyle/>
          <a:p>
            <a:pPr marL="0" indent="0" algn="ctr">
              <a:buNone/>
              <a:defRPr/>
            </a:pPr>
            <a:r>
              <a:rPr lang="en-US" altLang="en-US" b="1" dirty="0">
                <a:solidFill>
                  <a:srgbClr val="C00000"/>
                </a:solidFill>
                <a:cs typeface="Arial" charset="0"/>
              </a:rPr>
              <a:t>If not treated promptly, sepsis can progress!</a:t>
            </a:r>
          </a:p>
          <a:p>
            <a:pPr marL="0" indent="0" algn="ctr">
              <a:buNone/>
              <a:defRPr/>
            </a:pPr>
            <a:r>
              <a:rPr lang="en-US" altLang="en-US" sz="2200" b="1" dirty="0">
                <a:latin typeface="Arial" charset="0"/>
                <a:cs typeface="Arial" charset="0"/>
              </a:rPr>
              <a:t>INFECTION + 2 or more SIRS criteria</a:t>
            </a:r>
            <a:endParaRPr lang="en-US" altLang="en-US" b="1" dirty="0">
              <a:solidFill>
                <a:srgbClr val="C00000"/>
              </a:solidFill>
            </a:endParaRPr>
          </a:p>
          <a:p>
            <a:pPr lvl="1" indent="0" algn="ctr">
              <a:lnSpc>
                <a:spcPct val="250000"/>
              </a:lnSpc>
              <a:spcAft>
                <a:spcPct val="0"/>
              </a:spcAft>
              <a:buNone/>
              <a:defRPr/>
            </a:pPr>
            <a:r>
              <a:rPr lang="en-US" altLang="en-US" b="1" dirty="0">
                <a:solidFill>
                  <a:srgbClr val="C00000"/>
                </a:solidFill>
              </a:rPr>
              <a:t>SEPSIS </a:t>
            </a:r>
            <a:endParaRPr lang="en-US" altLang="en-US" b="1" dirty="0"/>
          </a:p>
          <a:p>
            <a:pPr lvl="1" indent="0" algn="ctr">
              <a:spcAft>
                <a:spcPct val="0"/>
              </a:spcAft>
              <a:buNone/>
              <a:defRPr/>
            </a:pPr>
            <a:r>
              <a:rPr lang="en-US" altLang="en-US" b="1" dirty="0">
                <a:solidFill>
                  <a:srgbClr val="00539B"/>
                </a:solidFill>
              </a:rPr>
              <a:t>SEPSIS + NEW ONSET ORGAN INJURY</a:t>
            </a:r>
          </a:p>
          <a:p>
            <a:pPr lvl="1" indent="0" algn="ctr">
              <a:spcAft>
                <a:spcPct val="0"/>
              </a:spcAft>
              <a:buNone/>
              <a:defRPr/>
            </a:pPr>
            <a:endParaRPr lang="en-US" altLang="en-US" dirty="0">
              <a:solidFill>
                <a:srgbClr val="C00000"/>
              </a:solidFill>
            </a:endParaRPr>
          </a:p>
          <a:p>
            <a:pPr lvl="1" indent="0" algn="ctr">
              <a:lnSpc>
                <a:spcPct val="100000"/>
              </a:lnSpc>
              <a:spcAft>
                <a:spcPct val="0"/>
              </a:spcAft>
              <a:buNone/>
              <a:defRPr/>
            </a:pPr>
            <a:r>
              <a:rPr lang="en-US" altLang="en-US" dirty="0">
                <a:solidFill>
                  <a:srgbClr val="C00000"/>
                </a:solidFill>
              </a:rPr>
              <a:t>  </a:t>
            </a:r>
            <a:r>
              <a:rPr lang="en-US" altLang="en-US" b="1" dirty="0">
                <a:solidFill>
                  <a:srgbClr val="C00000"/>
                </a:solidFill>
              </a:rPr>
              <a:t>SEVERE SEPSIS </a:t>
            </a:r>
            <a:endParaRPr lang="en-US" altLang="en-US" b="1" dirty="0">
              <a:solidFill>
                <a:srgbClr val="C00000"/>
              </a:solidFill>
              <a:effectLst>
                <a:outerShdw blurRad="38100" dist="38100" dir="2700000" algn="tl">
                  <a:srgbClr val="000000">
                    <a:alpha val="43137"/>
                  </a:srgbClr>
                </a:outerShdw>
              </a:effectLst>
            </a:endParaRPr>
          </a:p>
          <a:p>
            <a:pPr lvl="1" indent="0" algn="ctr">
              <a:spcAft>
                <a:spcPct val="0"/>
              </a:spcAft>
              <a:buNone/>
              <a:defRPr/>
            </a:pPr>
            <a:r>
              <a:rPr lang="en-US" altLang="en-US" b="1" dirty="0">
                <a:solidFill>
                  <a:srgbClr val="00539B"/>
                </a:solidFill>
              </a:rPr>
              <a:t>SEVERE SEPSIS + REFRACTORY HYPOTENSION </a:t>
            </a:r>
          </a:p>
          <a:p>
            <a:pPr lvl="1" indent="0" algn="ctr">
              <a:spcAft>
                <a:spcPct val="0"/>
              </a:spcAft>
              <a:buNone/>
              <a:defRPr/>
            </a:pPr>
            <a:r>
              <a:rPr lang="en-US" altLang="en-US" b="1" dirty="0">
                <a:solidFill>
                  <a:srgbClr val="00539B"/>
                </a:solidFill>
              </a:rPr>
              <a:t>OR TISSUE HYPOXIA (ELEVATED LACTATE)</a:t>
            </a:r>
          </a:p>
          <a:p>
            <a:pPr lvl="1" indent="0" algn="ctr">
              <a:spcAft>
                <a:spcPct val="0"/>
              </a:spcAft>
              <a:buNone/>
              <a:defRPr/>
            </a:pPr>
            <a:endParaRPr lang="en-US" altLang="en-US" b="1" dirty="0">
              <a:solidFill>
                <a:srgbClr val="00539B"/>
              </a:solidFill>
            </a:endParaRPr>
          </a:p>
          <a:p>
            <a:pPr lvl="1" indent="0" algn="ctr">
              <a:lnSpc>
                <a:spcPct val="150000"/>
              </a:lnSpc>
              <a:buNone/>
              <a:defRPr/>
            </a:pPr>
            <a:r>
              <a:rPr lang="en-US" altLang="en-US" b="1" dirty="0">
                <a:solidFill>
                  <a:srgbClr val="C00000"/>
                </a:solidFill>
              </a:rPr>
              <a:t>SEPTIC SHOCK</a:t>
            </a:r>
          </a:p>
        </p:txBody>
      </p:sp>
      <p:sp>
        <p:nvSpPr>
          <p:cNvPr id="10244" name="Slide Number Placeholder 3">
            <a:extLst>
              <a:ext uri="{FF2B5EF4-FFF2-40B4-BE49-F238E27FC236}">
                <a16:creationId xmlns:a16="http://schemas.microsoft.com/office/drawing/2014/main" id="{8E49E82E-AD0B-BB4D-9EF8-8FCEBB6F95AA}"/>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B3FCEB0-B9BD-314E-A740-E264C5A6F08F}" type="slidenum">
              <a:rPr lang="en-US" altLang="en-US" sz="1400">
                <a:solidFill>
                  <a:schemeClr val="bg1"/>
                </a:solidFill>
                <a:latin typeface="Arial" panose="020B0604020202020204" pitchFamily="34" charset="0"/>
              </a:rPr>
              <a:pPr/>
              <a:t>23</a:t>
            </a:fld>
            <a:endParaRPr lang="en-US" altLang="en-US" sz="1400" dirty="0">
              <a:solidFill>
                <a:schemeClr val="bg1"/>
              </a:solidFill>
              <a:latin typeface="Arial" panose="020B0604020202020204" pitchFamily="34" charset="0"/>
            </a:endParaRPr>
          </a:p>
        </p:txBody>
      </p:sp>
      <p:grpSp>
        <p:nvGrpSpPr>
          <p:cNvPr id="4" name="Group 3">
            <a:extLst>
              <a:ext uri="{FF2B5EF4-FFF2-40B4-BE49-F238E27FC236}">
                <a16:creationId xmlns:a16="http://schemas.microsoft.com/office/drawing/2014/main" id="{10852AC8-4E93-4647-80FF-6F91E8DDA76D}"/>
              </a:ext>
              <a:ext uri="{C183D7F6-B498-43B3-948B-1728B52AA6E4}">
                <adec:decorative xmlns:adec="http://schemas.microsoft.com/office/drawing/2017/decorative" val="1"/>
              </a:ext>
            </a:extLst>
          </p:cNvPr>
          <p:cNvGrpSpPr/>
          <p:nvPr/>
        </p:nvGrpSpPr>
        <p:grpSpPr>
          <a:xfrm>
            <a:off x="6096599" y="2282759"/>
            <a:ext cx="725488" cy="3622529"/>
            <a:chOff x="5692368" y="2371802"/>
            <a:chExt cx="725488" cy="3622529"/>
          </a:xfrm>
        </p:grpSpPr>
        <p:sp>
          <p:nvSpPr>
            <p:cNvPr id="6" name="Down Arrow 4">
              <a:extLst>
                <a:ext uri="{FF2B5EF4-FFF2-40B4-BE49-F238E27FC236}">
                  <a16:creationId xmlns:a16="http://schemas.microsoft.com/office/drawing/2014/main" id="{19FAB2EF-12F8-414B-813D-ADBA7CAF060D}"/>
                </a:ext>
              </a:extLst>
            </p:cNvPr>
            <p:cNvSpPr>
              <a:spLocks noChangeArrowheads="1"/>
            </p:cNvSpPr>
            <p:nvPr/>
          </p:nvSpPr>
          <p:spPr bwMode="auto">
            <a:xfrm>
              <a:off x="5692368" y="2371802"/>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sp>
          <p:nvSpPr>
            <p:cNvPr id="7" name="Down Arrow 4">
              <a:extLst>
                <a:ext uri="{FF2B5EF4-FFF2-40B4-BE49-F238E27FC236}">
                  <a16:creationId xmlns:a16="http://schemas.microsoft.com/office/drawing/2014/main" id="{FFC13DEE-79EC-E746-974E-93CFE9D5A012}"/>
                </a:ext>
              </a:extLst>
            </p:cNvPr>
            <p:cNvSpPr>
              <a:spLocks noChangeArrowheads="1"/>
            </p:cNvSpPr>
            <p:nvPr/>
          </p:nvSpPr>
          <p:spPr bwMode="auto">
            <a:xfrm>
              <a:off x="5692368" y="3681416"/>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sp>
          <p:nvSpPr>
            <p:cNvPr id="8" name="Down Arrow 4">
              <a:extLst>
                <a:ext uri="{FF2B5EF4-FFF2-40B4-BE49-F238E27FC236}">
                  <a16:creationId xmlns:a16="http://schemas.microsoft.com/office/drawing/2014/main" id="{707449E3-B4AA-504B-A429-67D64FBF4B07}"/>
                </a:ext>
              </a:extLst>
            </p:cNvPr>
            <p:cNvSpPr>
              <a:spLocks noChangeArrowheads="1"/>
            </p:cNvSpPr>
            <p:nvPr/>
          </p:nvSpPr>
          <p:spPr bwMode="auto">
            <a:xfrm>
              <a:off x="5692368" y="5492681"/>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grpSp>
    </p:spTree>
    <p:extLst>
      <p:ext uri="{BB962C8B-B14F-4D97-AF65-F5344CB8AC3E}">
        <p14:creationId xmlns:p14="http://schemas.microsoft.com/office/powerpoint/2010/main" val="165145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768700" y="278619"/>
            <a:ext cx="5327300" cy="846386"/>
          </a:xfrm>
        </p:spPr>
        <p:txBody>
          <a:bodyPr/>
          <a:lstStyle/>
          <a:p>
            <a:pPr>
              <a:defRPr/>
            </a:pPr>
            <a:r>
              <a:rPr lang="en-US" altLang="en-US" dirty="0">
                <a:latin typeface="+mn-lt"/>
                <a:cs typeface="Arial" charset="0"/>
              </a:rPr>
              <a:t>2016 Definitions for Sepsis </a:t>
            </a:r>
            <a:endParaRPr lang="en-US" dirty="0">
              <a:latin typeface="+mn-lt"/>
            </a:endParaRP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841665" y="1624014"/>
            <a:ext cx="10681340" cy="4862870"/>
          </a:xfrm>
        </p:spPr>
        <p:txBody>
          <a:bodyPr/>
          <a:lstStyle/>
          <a:p>
            <a:pPr marL="0" lvl="1" indent="0">
              <a:buClr>
                <a:srgbClr val="004080"/>
              </a:buClr>
              <a:buNone/>
              <a:defRPr/>
            </a:pPr>
            <a:r>
              <a:rPr lang="en-US" sz="2800" dirty="0"/>
              <a:t>Third International Consensus Definitions for Sepsis and Septic Shock  </a:t>
            </a:r>
            <a:br>
              <a:rPr lang="en-US" sz="2000" dirty="0"/>
            </a:br>
            <a:r>
              <a:rPr lang="en-US" sz="1600" b="0" dirty="0"/>
              <a:t>(Singer, et al. JAMA 2016;315(8) 801-810)</a:t>
            </a:r>
            <a:endParaRPr lang="en-US" sz="2000" dirty="0"/>
          </a:p>
          <a:p>
            <a:pPr marL="0" lvl="1" indent="0" algn="ctr">
              <a:buClr>
                <a:srgbClr val="004080"/>
              </a:buClr>
              <a:buNone/>
              <a:defRPr/>
            </a:pPr>
            <a:endParaRPr lang="en-US" b="1" dirty="0">
              <a:solidFill>
                <a:srgbClr val="00539B"/>
              </a:solidFill>
            </a:endParaRPr>
          </a:p>
          <a:p>
            <a:pPr marL="0" lvl="1" indent="0" algn="ctr">
              <a:buClr>
                <a:srgbClr val="004080"/>
              </a:buClr>
              <a:buNone/>
              <a:defRPr/>
            </a:pPr>
            <a:r>
              <a:rPr lang="en-US" b="1" dirty="0">
                <a:solidFill>
                  <a:srgbClr val="00539B"/>
                </a:solidFill>
              </a:rPr>
              <a:t>Utilizes SOFA criteria: </a:t>
            </a:r>
            <a:r>
              <a:rPr lang="en-US" b="1" u="sng" dirty="0">
                <a:solidFill>
                  <a:srgbClr val="C00000"/>
                </a:solidFill>
              </a:rPr>
              <a:t>S</a:t>
            </a:r>
            <a:r>
              <a:rPr lang="en-US" b="1" dirty="0">
                <a:solidFill>
                  <a:srgbClr val="00539B"/>
                </a:solidFill>
              </a:rPr>
              <a:t>equential </a:t>
            </a:r>
            <a:r>
              <a:rPr lang="en-US" b="1" u="sng" dirty="0">
                <a:solidFill>
                  <a:srgbClr val="C00000"/>
                </a:solidFill>
              </a:rPr>
              <a:t>O</a:t>
            </a:r>
            <a:r>
              <a:rPr lang="en-US" b="1" dirty="0">
                <a:solidFill>
                  <a:srgbClr val="00539B"/>
                </a:solidFill>
              </a:rPr>
              <a:t>rgan </a:t>
            </a:r>
            <a:r>
              <a:rPr lang="en-US" b="1" u="sng" dirty="0">
                <a:solidFill>
                  <a:srgbClr val="C00000"/>
                </a:solidFill>
              </a:rPr>
              <a:t>F</a:t>
            </a:r>
            <a:r>
              <a:rPr lang="en-US" b="1" dirty="0">
                <a:solidFill>
                  <a:srgbClr val="00539B"/>
                </a:solidFill>
              </a:rPr>
              <a:t>ailure </a:t>
            </a:r>
            <a:r>
              <a:rPr lang="en-US" b="1" u="sng" dirty="0">
                <a:solidFill>
                  <a:srgbClr val="C00000"/>
                </a:solidFill>
              </a:rPr>
              <a:t>A</a:t>
            </a:r>
            <a:r>
              <a:rPr lang="en-US" b="1" dirty="0">
                <a:solidFill>
                  <a:srgbClr val="00539B"/>
                </a:solidFill>
              </a:rPr>
              <a:t>ssessment Score</a:t>
            </a:r>
          </a:p>
          <a:p>
            <a:pPr marL="342900" indent="-342900">
              <a:buFont typeface="Wingdings" pitchFamily="2" charset="2"/>
              <a:buChar char="§"/>
              <a:defRPr/>
            </a:pPr>
            <a:r>
              <a:rPr lang="en-US" altLang="en-US" dirty="0">
                <a:cs typeface="Arial" charset="0"/>
              </a:rPr>
              <a:t>qSOFA (</a:t>
            </a:r>
            <a:r>
              <a:rPr lang="en-US" altLang="en-US" dirty="0">
                <a:solidFill>
                  <a:srgbClr val="C00000"/>
                </a:solidFill>
                <a:cs typeface="Arial" charset="0"/>
              </a:rPr>
              <a:t>Q</a:t>
            </a:r>
            <a:r>
              <a:rPr lang="en-US" altLang="en-US" dirty="0">
                <a:cs typeface="Arial" charset="0"/>
              </a:rPr>
              <a:t>uick SOFA) Criteria</a:t>
            </a:r>
            <a:r>
              <a:rPr lang="en-US" altLang="en-US" dirty="0">
                <a:latin typeface="Arial" charset="0"/>
                <a:cs typeface="Arial" charset="0"/>
              </a:rPr>
              <a:t>:</a:t>
            </a:r>
          </a:p>
          <a:p>
            <a:pPr marL="571500" lvl="1" indent="-342900">
              <a:buClr>
                <a:srgbClr val="00539B"/>
              </a:buClr>
              <a:defRPr/>
            </a:pPr>
            <a:r>
              <a:rPr lang="en-US" altLang="en-US" sz="2000" dirty="0"/>
              <a:t>Better predictor of patient outcomes for non-hospital and non-ICU settings </a:t>
            </a:r>
            <a:br>
              <a:rPr lang="en-US" altLang="en-US" sz="2000" dirty="0"/>
            </a:br>
            <a:r>
              <a:rPr lang="en-US" altLang="en-US" sz="2000" dirty="0"/>
              <a:t>(vs. SIRS criteria)</a:t>
            </a:r>
          </a:p>
          <a:p>
            <a:pPr marL="571500" lvl="1" indent="-342900">
              <a:buClr>
                <a:srgbClr val="00539B"/>
              </a:buClr>
              <a:defRPr/>
            </a:pPr>
            <a:r>
              <a:rPr lang="en-US" altLang="en-US" sz="2000" dirty="0"/>
              <a:t>Appropriate and easy to use in the outpatient setting</a:t>
            </a:r>
          </a:p>
          <a:p>
            <a:pPr lvl="1" indent="0">
              <a:buNone/>
              <a:defRPr/>
            </a:pPr>
            <a:r>
              <a:rPr lang="en-US" altLang="en-US" sz="2000" dirty="0">
                <a:solidFill>
                  <a:srgbClr val="C00000"/>
                </a:solidFill>
              </a:rPr>
              <a:t>2 of the 3 criteria provides simple bedside criteria to identify adults with suspected infection who are likely to have poor outcomes</a:t>
            </a:r>
          </a:p>
          <a:p>
            <a:pPr marL="800100" lvl="2" indent="-342900">
              <a:buClr>
                <a:srgbClr val="00539B"/>
              </a:buClr>
              <a:defRPr/>
            </a:pPr>
            <a:r>
              <a:rPr lang="en-US" altLang="en-US" sz="1800" dirty="0"/>
              <a:t>Altered mental status</a:t>
            </a:r>
          </a:p>
          <a:p>
            <a:pPr marL="800100" lvl="2" indent="-342900">
              <a:buClr>
                <a:srgbClr val="00539B"/>
              </a:buClr>
              <a:defRPr/>
            </a:pPr>
            <a:r>
              <a:rPr lang="en-US" altLang="en-US" sz="1800" dirty="0"/>
              <a:t>Hypotension ( systolic &lt;100mmHg)</a:t>
            </a:r>
          </a:p>
          <a:p>
            <a:pPr marL="800100" lvl="2" indent="-342900">
              <a:buClr>
                <a:srgbClr val="00539B"/>
              </a:buClr>
              <a:defRPr/>
            </a:pPr>
            <a:r>
              <a:rPr lang="en-US" altLang="en-US" sz="1800" dirty="0"/>
              <a:t>Increased respiration rate (&gt;22 breaths per minute)</a:t>
            </a: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24</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8032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862445" y="333335"/>
            <a:ext cx="7211291" cy="848694"/>
          </a:xfrm>
        </p:spPr>
        <p:txBody>
          <a:bodyPr/>
          <a:lstStyle/>
          <a:p>
            <a:pPr>
              <a:defRPr/>
            </a:pPr>
            <a:r>
              <a:rPr lang="en-US" altLang="en-US" dirty="0">
                <a:latin typeface="+mn-lt"/>
              </a:rPr>
              <a:t>Initial Treatment Evidence Based</a:t>
            </a:r>
            <a:endParaRPr lang="en-US" dirty="0">
              <a:latin typeface="+mn-lt"/>
            </a:endParaRP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747132" y="1405054"/>
            <a:ext cx="6842447" cy="5542156"/>
          </a:xfrm>
        </p:spPr>
        <p:txBody>
          <a:bodyPr/>
          <a:lstStyle/>
          <a:p>
            <a:pPr>
              <a:spcAft>
                <a:spcPct val="0"/>
              </a:spcAft>
              <a:defRPr/>
            </a:pPr>
            <a:r>
              <a:rPr lang="en-US" altLang="en-US" sz="1800" dirty="0">
                <a:latin typeface="Arial" charset="0"/>
                <a:cs typeface="Arial" charset="0"/>
              </a:rPr>
              <a:t>Consistent with Centers for Medicaid &amp; Medicare Services: Management Bundle</a:t>
            </a:r>
            <a:endParaRPr lang="en-US" altLang="en-US" dirty="0">
              <a:latin typeface="Arial" charset="0"/>
              <a:cs typeface="Arial" charset="0"/>
            </a:endParaRPr>
          </a:p>
          <a:p>
            <a:pPr>
              <a:spcAft>
                <a:spcPct val="0"/>
              </a:spcAft>
              <a:defRPr/>
            </a:pPr>
            <a:r>
              <a:rPr lang="en-US" altLang="en-US" sz="1600" u="sng" dirty="0">
                <a:solidFill>
                  <a:srgbClr val="FF0000"/>
                </a:solidFill>
                <a:effectLst>
                  <a:outerShdw blurRad="38100" dist="38100" dir="2700000" algn="tl">
                    <a:srgbClr val="000000">
                      <a:alpha val="43137"/>
                    </a:srgbClr>
                  </a:outerShdw>
                </a:effectLst>
                <a:latin typeface="Arial" charset="0"/>
                <a:cs typeface="Arial" charset="0"/>
              </a:rPr>
              <a:t>Within 3 Hours </a:t>
            </a:r>
            <a:r>
              <a:rPr lang="en-US" altLang="en-US" sz="1600" u="sng" dirty="0">
                <a:effectLst>
                  <a:outerShdw blurRad="38100" dist="38100" dir="2700000" algn="tl">
                    <a:srgbClr val="000000">
                      <a:alpha val="43137"/>
                    </a:srgbClr>
                  </a:outerShdw>
                </a:effectLst>
                <a:latin typeface="Arial" charset="0"/>
                <a:cs typeface="Arial" charset="0"/>
              </a:rPr>
              <a:t>of Presentation* </a:t>
            </a:r>
          </a:p>
          <a:p>
            <a:pPr marL="800100" lvl="2" indent="-342900">
              <a:buFont typeface="Wingdings" pitchFamily="2" charset="2"/>
              <a:buChar char="ü"/>
              <a:defRPr/>
            </a:pPr>
            <a:r>
              <a:rPr lang="en-US" altLang="en-US" sz="1600" dirty="0"/>
              <a:t>Measure blood lactate level</a:t>
            </a:r>
          </a:p>
          <a:p>
            <a:pPr marL="800100" lvl="2" indent="-342900">
              <a:buFont typeface="Wingdings" pitchFamily="2" charset="2"/>
              <a:buChar char="ü"/>
              <a:defRPr/>
            </a:pPr>
            <a:r>
              <a:rPr lang="en-US" altLang="en-US" sz="1600" dirty="0"/>
              <a:t>Obtain blood cultures (prior to giving antibiotics)</a:t>
            </a:r>
          </a:p>
          <a:p>
            <a:pPr marL="800100" lvl="2" indent="-342900">
              <a:buFont typeface="Wingdings" pitchFamily="2" charset="2"/>
              <a:buChar char="ü"/>
              <a:defRPr/>
            </a:pPr>
            <a:r>
              <a:rPr lang="en-US" altLang="en-US" sz="1600" dirty="0"/>
              <a:t>Administer broad-spectrum IV antibiotics </a:t>
            </a:r>
          </a:p>
          <a:p>
            <a:pPr marL="800100" lvl="2" indent="-342900">
              <a:buFont typeface="Wingdings" pitchFamily="2" charset="2"/>
              <a:buChar char="ü"/>
              <a:defRPr/>
            </a:pPr>
            <a:r>
              <a:rPr lang="en-US" altLang="en-US" sz="1600" dirty="0"/>
              <a:t>Administer 30ml/kg crystalloid for hypotension or lactate≥4mmol/L</a:t>
            </a:r>
          </a:p>
          <a:p>
            <a:pPr lvl="3" indent="0">
              <a:buFont typeface="Arial" charset="0"/>
              <a:buNone/>
              <a:defRPr/>
            </a:pPr>
            <a:r>
              <a:rPr lang="en-US" altLang="en-US" sz="1600" b="0" i="1" dirty="0">
                <a:solidFill>
                  <a:srgbClr val="FF0000"/>
                </a:solidFill>
              </a:rPr>
              <a:t>  </a:t>
            </a:r>
            <a:r>
              <a:rPr lang="en-US" altLang="en-US" sz="1600" b="0" dirty="0">
                <a:solidFill>
                  <a:srgbClr val="FF0000"/>
                </a:solidFill>
              </a:rPr>
              <a:t>Recommended within 1</a:t>
            </a:r>
            <a:r>
              <a:rPr lang="en-US" altLang="en-US" sz="1600" b="0" baseline="30000" dirty="0">
                <a:solidFill>
                  <a:srgbClr val="FF0000"/>
                </a:solidFill>
              </a:rPr>
              <a:t>st</a:t>
            </a:r>
            <a:r>
              <a:rPr lang="en-US" altLang="en-US" sz="1600" b="0" dirty="0">
                <a:solidFill>
                  <a:srgbClr val="FF0000"/>
                </a:solidFill>
              </a:rPr>
              <a:t> hour of recognition</a:t>
            </a:r>
          </a:p>
          <a:p>
            <a:pPr>
              <a:defRPr/>
            </a:pPr>
            <a:r>
              <a:rPr lang="en-US" altLang="en-US" sz="1600" u="sng" dirty="0">
                <a:solidFill>
                  <a:srgbClr val="FF0000"/>
                </a:solidFill>
                <a:effectLst>
                  <a:outerShdw blurRad="38100" dist="38100" dir="2700000" algn="tl">
                    <a:srgbClr val="000000">
                      <a:alpha val="43137"/>
                    </a:srgbClr>
                  </a:outerShdw>
                </a:effectLst>
                <a:latin typeface="Arial" charset="0"/>
                <a:cs typeface="Arial" charset="0"/>
              </a:rPr>
              <a:t>Within 6 Hours </a:t>
            </a:r>
            <a:r>
              <a:rPr lang="en-US" altLang="en-US" sz="1600" u="sng" dirty="0">
                <a:effectLst>
                  <a:outerShdw blurRad="38100" dist="38100" dir="2700000" algn="tl">
                    <a:srgbClr val="000000">
                      <a:alpha val="43137"/>
                    </a:srgbClr>
                  </a:outerShdw>
                </a:effectLst>
                <a:latin typeface="Arial" charset="0"/>
                <a:cs typeface="Arial" charset="0"/>
              </a:rPr>
              <a:t>of Presentation of Septic Shock</a:t>
            </a:r>
          </a:p>
          <a:p>
            <a:pPr marL="800100" lvl="2" indent="-342900">
              <a:buFont typeface="Wingdings" pitchFamily="2" charset="2"/>
              <a:buChar char="ü"/>
              <a:defRPr/>
            </a:pPr>
            <a:r>
              <a:rPr lang="en-US" altLang="en-US" sz="1600" dirty="0"/>
              <a:t>Administer vasopressors (for hypotension that does not respond to initial fluid resuscitation) to maintain a mean arterial pressure (MAP) ≥65mmHg</a:t>
            </a:r>
          </a:p>
          <a:p>
            <a:pPr marL="800100" lvl="2" indent="-342900">
              <a:buFont typeface="Wingdings" pitchFamily="2" charset="2"/>
              <a:buChar char="ü"/>
              <a:defRPr/>
            </a:pPr>
            <a:r>
              <a:rPr lang="en-US" altLang="en-US" sz="1600" dirty="0"/>
              <a:t>For persistent hypotension (MAP&lt;65) or initial lactate ≥4mmol/L, reassess volume status and tissue perfusion</a:t>
            </a:r>
          </a:p>
          <a:p>
            <a:pPr marL="800100" lvl="2" indent="-342900">
              <a:buFont typeface="Wingdings" pitchFamily="2" charset="2"/>
              <a:buChar char="ü"/>
              <a:defRPr/>
            </a:pPr>
            <a:r>
              <a:rPr lang="en-US" altLang="en-US" sz="1600" dirty="0"/>
              <a:t>Repeat lactate level if initial level was elevated</a:t>
            </a:r>
          </a:p>
          <a:p>
            <a:pPr>
              <a:defRPr/>
            </a:pPr>
            <a:r>
              <a:rPr lang="en-US" altLang="en-US" sz="1600" dirty="0">
                <a:latin typeface="Arial" charset="0"/>
                <a:cs typeface="Arial" charset="0"/>
              </a:rPr>
              <a:t>*</a:t>
            </a:r>
            <a:r>
              <a:rPr lang="en-US" altLang="en-US" sz="1200" i="1" dirty="0">
                <a:latin typeface="Arial" charset="0"/>
                <a:cs typeface="Arial" charset="0"/>
              </a:rPr>
              <a:t>Time of presentation is defined as the time of triage in the emergency department or, if presenting from another care venue, from the earliest chart annotation consistent with all the elements of severe sepsis or septic shock ascertained through chart review</a:t>
            </a:r>
            <a:endParaRPr lang="en-US" altLang="en-US" sz="1200" dirty="0">
              <a:latin typeface="Arial" charset="0"/>
              <a:cs typeface="Arial" charset="0"/>
            </a:endParaRP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25</a:t>
            </a:fld>
            <a:endParaRPr lang="en-US" altLang="en-US" sz="1400" dirty="0">
              <a:solidFill>
                <a:schemeClr val="bg1"/>
              </a:solidFill>
              <a:latin typeface="Arial" panose="020B0604020202020204" pitchFamily="34" charset="0"/>
            </a:endParaRPr>
          </a:p>
        </p:txBody>
      </p:sp>
      <p:pic>
        <p:nvPicPr>
          <p:cNvPr id="6" name="Picture 5" descr="image of a nurse running down a hall">
            <a:extLst>
              <a:ext uri="{FF2B5EF4-FFF2-40B4-BE49-F238E27FC236}">
                <a16:creationId xmlns:a16="http://schemas.microsoft.com/office/drawing/2014/main" id="{90B2AC39-485E-B641-A63E-4AEE914D2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21851" y="2488499"/>
            <a:ext cx="2514307" cy="3375266"/>
          </a:xfrm>
          <a:prstGeom prst="rect">
            <a:avLst/>
          </a:prstGeom>
          <a:ln w="19050">
            <a:solidFill>
              <a:schemeClr val="tx1"/>
            </a:solidFill>
          </a:ln>
          <a:effectLst>
            <a:outerShdw blurRad="50800" dist="50800" dir="5400000" algn="ctr" rotWithShape="0">
              <a:srgbClr val="000000">
                <a:alpha val="33000"/>
              </a:srgbClr>
            </a:outerShdw>
          </a:effectLst>
        </p:spPr>
      </p:pic>
      <p:pic>
        <p:nvPicPr>
          <p:cNvPr id="1026" name="Picture 2" descr="ER an Ambulance ...">
            <a:extLst>
              <a:ext uri="{FF2B5EF4-FFF2-40B4-BE49-F238E27FC236}">
                <a16:creationId xmlns:a16="http://schemas.microsoft.com/office/drawing/2014/main" id="{A41D628C-0A0B-5BEC-2C86-E7AC62107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579" y="626581"/>
            <a:ext cx="3064544" cy="20393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57" y="573823"/>
            <a:ext cx="3233854" cy="419100"/>
          </a:xfrm>
        </p:spPr>
        <p:txBody>
          <a:bodyPr/>
          <a:lstStyle/>
          <a:p>
            <a:r>
              <a:rPr lang="en-US" dirty="0">
                <a:latin typeface="+mn-lt"/>
              </a:rPr>
              <a:t>Hour - 1 Bundle</a:t>
            </a:r>
          </a:p>
        </p:txBody>
      </p:sp>
      <p:sp>
        <p:nvSpPr>
          <p:cNvPr id="3" name="Content Placeholder 2"/>
          <p:cNvSpPr>
            <a:spLocks noGrp="1"/>
          </p:cNvSpPr>
          <p:nvPr>
            <p:ph idx="1"/>
          </p:nvPr>
        </p:nvSpPr>
        <p:spPr>
          <a:xfrm>
            <a:off x="575734" y="1494262"/>
            <a:ext cx="11332248" cy="5724644"/>
          </a:xfrm>
        </p:spPr>
        <p:txBody>
          <a:bodyPr/>
          <a:lstStyle/>
          <a:p>
            <a:pPr marL="0" indent="0">
              <a:buNone/>
            </a:pPr>
            <a:r>
              <a:rPr lang="en-US" sz="2800" b="1" dirty="0">
                <a:solidFill>
                  <a:srgbClr val="00539B"/>
                </a:solidFill>
              </a:rPr>
              <a:t>Surviving Sepsis Campaign</a:t>
            </a:r>
          </a:p>
          <a:p>
            <a:pPr marL="0" indent="0">
              <a:buNone/>
            </a:pPr>
            <a:r>
              <a:rPr lang="en-US" sz="1800" b="1" i="0" dirty="0">
                <a:solidFill>
                  <a:srgbClr val="00539B"/>
                </a:solidFill>
                <a:effectLst/>
              </a:rPr>
              <a:t>Sepsis and septic shock are leading causes of death worldwide. Implement the Surviving Sepsis Campaign guidelines and the Hour-1 Bundle and be part of the international effort to reduce mortality and morbidity. Guidance for children is now also available. </a:t>
            </a:r>
            <a:endParaRPr lang="en-US" sz="1800" b="1" dirty="0">
              <a:solidFill>
                <a:srgbClr val="00539B"/>
              </a:solidFill>
            </a:endParaRPr>
          </a:p>
          <a:p>
            <a:pPr marL="0" indent="0">
              <a:buNone/>
            </a:pPr>
            <a:r>
              <a:rPr lang="en-US" b="1" dirty="0">
                <a:solidFill>
                  <a:srgbClr val="C00000"/>
                </a:solidFill>
              </a:rPr>
              <a:t>Medical Emergency</a:t>
            </a:r>
            <a:r>
              <a:rPr lang="en-US" dirty="0"/>
              <a:t>: </a:t>
            </a:r>
          </a:p>
          <a:p>
            <a:pPr marL="0" indent="0">
              <a:buNone/>
            </a:pPr>
            <a:r>
              <a:rPr lang="en-US" sz="2000" dirty="0">
                <a:solidFill>
                  <a:srgbClr val="C00000"/>
                </a:solidFill>
              </a:rPr>
              <a:t>Initiate bundle upon reconciliation of sepsis/septic shock. May not complete all bundle elements within one hour of recognition. </a:t>
            </a:r>
          </a:p>
          <a:p>
            <a:pPr marL="342900" indent="-342900">
              <a:buFont typeface="+mj-lt"/>
              <a:buAutoNum type="arabicPeriod"/>
            </a:pPr>
            <a:r>
              <a:rPr lang="en-US" sz="1800" dirty="0"/>
              <a:t>Measure lactate level, re-measure lactate if initial lactate elevated (&gt;2mmol/L)</a:t>
            </a:r>
          </a:p>
          <a:p>
            <a:pPr marL="342900" indent="-342900">
              <a:buFont typeface="+mj-lt"/>
              <a:buAutoNum type="arabicPeriod"/>
            </a:pPr>
            <a:r>
              <a:rPr lang="en-US" sz="1800" dirty="0"/>
              <a:t>Obtain blood cultures before administering antibiotics</a:t>
            </a:r>
          </a:p>
          <a:p>
            <a:pPr marL="342900" indent="-342900">
              <a:buFont typeface="+mj-lt"/>
              <a:buAutoNum type="arabicPeriod"/>
            </a:pPr>
            <a:r>
              <a:rPr lang="en-US" sz="1800" dirty="0"/>
              <a:t>Administer broad-spectrum antibiotics</a:t>
            </a:r>
          </a:p>
          <a:p>
            <a:pPr marL="342900" indent="-342900">
              <a:buFont typeface="+mj-lt"/>
              <a:buAutoNum type="arabicPeriod"/>
            </a:pPr>
            <a:r>
              <a:rPr lang="en-US" sz="1800" dirty="0"/>
              <a:t>Begin rapid administration of 30 mL/kg crystalloid for hypotension or lactate</a:t>
            </a:r>
            <a:r>
              <a:rPr lang="en-US" sz="1800" u="sng" dirty="0"/>
              <a:t>&gt; </a:t>
            </a:r>
            <a:r>
              <a:rPr lang="en-US" sz="1800" dirty="0"/>
              <a:t>mmol/L</a:t>
            </a:r>
          </a:p>
          <a:p>
            <a:pPr marL="342900" indent="-342900">
              <a:buFont typeface="+mj-lt"/>
              <a:buAutoNum type="arabicPeriod"/>
            </a:pPr>
            <a:r>
              <a:rPr lang="en-US" sz="1800" dirty="0"/>
              <a:t>Apply vasopressors if hypotensive during or after fluid resuscitation to maintain a mean arterial pressure </a:t>
            </a:r>
            <a:r>
              <a:rPr lang="en-US" sz="1800" u="sng" dirty="0"/>
              <a:t>&gt; </a:t>
            </a:r>
            <a:r>
              <a:rPr lang="en-US" sz="1800" dirty="0"/>
              <a:t>mm Hg</a:t>
            </a:r>
          </a:p>
          <a:p>
            <a:pPr marL="342900" indent="-342900">
              <a:buFont typeface="+mj-lt"/>
              <a:buAutoNum type="arabicPeriod"/>
            </a:pPr>
            <a:endParaRPr lang="en-US" sz="1800" dirty="0"/>
          </a:p>
          <a:p>
            <a:pPr marL="342900" indent="-342900">
              <a:buFont typeface="+mj-lt"/>
              <a:buAutoNum type="arabicPeriod"/>
            </a:pPr>
            <a:endParaRPr lang="en-US" sz="1800" u="sng" dirty="0"/>
          </a:p>
          <a:p>
            <a:pPr marL="342900" indent="-342900">
              <a:buFont typeface="+mj-lt"/>
              <a:buAutoNum type="arabicPeriod"/>
            </a:pPr>
            <a:endParaRPr lang="en-US" sz="1800"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43F0AB43-DD77-6046-A4D3-43BD57556791}" type="slidenum">
              <a:rPr lang="en-US" altLang="en-US" smtClean="0"/>
              <a:pPr/>
              <a:t>26</a:t>
            </a:fld>
            <a:endParaRPr lang="en-US" altLang="en-US" dirty="0"/>
          </a:p>
        </p:txBody>
      </p:sp>
      <p:sp>
        <p:nvSpPr>
          <p:cNvPr id="5" name="TextBox 4">
            <a:extLst>
              <a:ext uri="{FF2B5EF4-FFF2-40B4-BE49-F238E27FC236}">
                <a16:creationId xmlns:a16="http://schemas.microsoft.com/office/drawing/2014/main" id="{DBDD3059-0076-B316-67E1-9B76B5B2376D}"/>
              </a:ext>
            </a:extLst>
          </p:cNvPr>
          <p:cNvSpPr txBox="1"/>
          <p:nvPr/>
        </p:nvSpPr>
        <p:spPr>
          <a:xfrm>
            <a:off x="693657" y="6307433"/>
            <a:ext cx="5511452" cy="646331"/>
          </a:xfrm>
          <a:prstGeom prst="rect">
            <a:avLst/>
          </a:prstGeom>
          <a:noFill/>
        </p:spPr>
        <p:txBody>
          <a:bodyPr wrap="square" rtlCol="0">
            <a:spAutoFit/>
          </a:bodyPr>
          <a:lstStyle/>
          <a:p>
            <a:r>
              <a:rPr lang="en-US" dirty="0">
                <a:hlinkClick r:id="rId3"/>
              </a:rPr>
              <a:t>https://www.sccm.org/SurvivingSepsisCampaign/Home</a:t>
            </a:r>
            <a:endParaRPr lang="en-US" dirty="0"/>
          </a:p>
          <a:p>
            <a:endParaRPr lang="en-US" dirty="0"/>
          </a:p>
        </p:txBody>
      </p:sp>
    </p:spTree>
    <p:extLst>
      <p:ext uri="{BB962C8B-B14F-4D97-AF65-F5344CB8AC3E}">
        <p14:creationId xmlns:p14="http://schemas.microsoft.com/office/powerpoint/2010/main" val="258854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566039-6E06-0840-B6FD-536B3DCAAF79}"/>
              </a:ext>
            </a:extLst>
          </p:cNvPr>
          <p:cNvSpPr>
            <a:spLocks noGrp="1"/>
          </p:cNvSpPr>
          <p:nvPr>
            <p:ph type="title"/>
          </p:nvPr>
        </p:nvSpPr>
        <p:spPr>
          <a:xfrm>
            <a:off x="691377" y="410247"/>
            <a:ext cx="9647578" cy="846386"/>
          </a:xfrm>
        </p:spPr>
        <p:txBody>
          <a:bodyPr/>
          <a:lstStyle/>
          <a:p>
            <a:pPr>
              <a:defRPr/>
            </a:pPr>
            <a:r>
              <a:rPr lang="en-US" altLang="en-US" dirty="0">
                <a:latin typeface="+mn-lt"/>
                <a:cs typeface="Arial" charset="0"/>
              </a:rPr>
              <a:t>Antibiotic Stewardship versus Treating Sepsis</a:t>
            </a:r>
            <a:endParaRPr lang="en-US" altLang="en-US" dirty="0">
              <a:latin typeface="+mn-lt"/>
            </a:endParaRPr>
          </a:p>
        </p:txBody>
      </p:sp>
      <p:sp>
        <p:nvSpPr>
          <p:cNvPr id="3" name="Content Placeholder 2">
            <a:extLst>
              <a:ext uri="{FF2B5EF4-FFF2-40B4-BE49-F238E27FC236}">
                <a16:creationId xmlns:a16="http://schemas.microsoft.com/office/drawing/2014/main" id="{A5A094D9-AED5-6248-91F5-191C93366D8A}"/>
              </a:ext>
            </a:extLst>
          </p:cNvPr>
          <p:cNvSpPr>
            <a:spLocks noGrp="1"/>
          </p:cNvSpPr>
          <p:nvPr>
            <p:ph idx="1"/>
          </p:nvPr>
        </p:nvSpPr>
        <p:spPr>
          <a:xfrm>
            <a:off x="691377" y="1600954"/>
            <a:ext cx="10961648" cy="4534575"/>
          </a:xfrm>
        </p:spPr>
        <p:txBody>
          <a:bodyPr/>
          <a:lstStyle/>
          <a:p>
            <a:pPr marL="0" indent="0" algn="ctr">
              <a:buNone/>
              <a:defRPr/>
            </a:pPr>
            <a:r>
              <a:rPr lang="en-US" b="1" dirty="0">
                <a:solidFill>
                  <a:srgbClr val="00539B"/>
                </a:solidFill>
              </a:rPr>
              <a:t>Not a Conflict in Strategies!</a:t>
            </a:r>
          </a:p>
          <a:p>
            <a:pPr marL="0" indent="0" algn="ctr">
              <a:buNone/>
              <a:defRPr/>
            </a:pPr>
            <a:r>
              <a:rPr lang="en-US" i="1" dirty="0">
                <a:solidFill>
                  <a:srgbClr val="C00000"/>
                </a:solidFill>
              </a:rPr>
              <a:t>Stressed in all Training and Community Outreach Events</a:t>
            </a:r>
          </a:p>
          <a:p>
            <a:pPr algn="ctr">
              <a:defRPr/>
            </a:pPr>
            <a:endParaRPr lang="en-US" i="1" dirty="0">
              <a:solidFill>
                <a:srgbClr val="C00000"/>
              </a:solidFill>
            </a:endParaRPr>
          </a:p>
          <a:p>
            <a:pPr marL="342900" indent="-342900">
              <a:buFont typeface="Wingdings" panose="05000000000000000000" pitchFamily="2" charset="2"/>
              <a:buChar char="§"/>
              <a:defRPr/>
            </a:pPr>
            <a:r>
              <a:rPr lang="en-US" sz="2200" b="1" dirty="0">
                <a:solidFill>
                  <a:schemeClr val="accent1"/>
                </a:solidFill>
              </a:rPr>
              <a:t>Urgent antibiotic therapy is needed for bacterial infections to prevent progression to sepsis and septic shock</a:t>
            </a:r>
          </a:p>
          <a:p>
            <a:pPr>
              <a:defRPr/>
            </a:pPr>
            <a:endParaRPr lang="en-US" sz="2200" b="1" dirty="0">
              <a:solidFill>
                <a:schemeClr val="accent1"/>
              </a:solidFill>
            </a:endParaRPr>
          </a:p>
          <a:p>
            <a:pPr marL="342900" indent="-342900">
              <a:buFont typeface="Wingdings" panose="05000000000000000000" pitchFamily="2" charset="2"/>
              <a:buChar char="§"/>
              <a:defRPr/>
            </a:pPr>
            <a:r>
              <a:rPr lang="en-US" sz="2200" b="1" dirty="0">
                <a:solidFill>
                  <a:schemeClr val="accent1"/>
                </a:solidFill>
              </a:rPr>
              <a:t>Growing focus on appropriate use of all antibiotics both in and out of the hospital </a:t>
            </a:r>
          </a:p>
          <a:p>
            <a:pPr>
              <a:defRPr/>
            </a:pPr>
            <a:endParaRPr lang="en-US" sz="2200" b="1" dirty="0">
              <a:solidFill>
                <a:schemeClr val="accent1"/>
              </a:solidFill>
            </a:endParaRPr>
          </a:p>
          <a:p>
            <a:pPr marL="342900" indent="-342900">
              <a:buFont typeface="Wingdings" panose="05000000000000000000" pitchFamily="2" charset="2"/>
              <a:buChar char="§"/>
              <a:defRPr/>
            </a:pPr>
            <a:r>
              <a:rPr lang="en-US" sz="2200" b="1" dirty="0">
                <a:solidFill>
                  <a:schemeClr val="accent1"/>
                </a:solidFill>
              </a:rPr>
              <a:t>Discourage empiric prescribing for upper respiratory tract infections and non-specific febrile and viral syndromes</a:t>
            </a:r>
          </a:p>
        </p:txBody>
      </p:sp>
      <p:sp>
        <p:nvSpPr>
          <p:cNvPr id="18436" name="Slide Number Placeholder 3">
            <a:extLst>
              <a:ext uri="{FF2B5EF4-FFF2-40B4-BE49-F238E27FC236}">
                <a16:creationId xmlns:a16="http://schemas.microsoft.com/office/drawing/2014/main" id="{A032BD02-EAD2-1C4D-BD37-DAEC8BC31984}"/>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CB663CA-A41E-B74F-9635-A4CBC60BA522}" type="slidenum">
              <a:rPr lang="en-US" altLang="en-US" sz="1400">
                <a:solidFill>
                  <a:schemeClr val="bg1"/>
                </a:solidFill>
                <a:latin typeface="Arial" panose="020B0604020202020204" pitchFamily="34" charset="0"/>
              </a:rPr>
              <a:pPr/>
              <a:t>27</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4730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1A2767-A613-DB4E-B353-23A6D5B90560}"/>
              </a:ext>
            </a:extLst>
          </p:cNvPr>
          <p:cNvSpPr>
            <a:spLocks noGrp="1"/>
          </p:cNvSpPr>
          <p:nvPr>
            <p:ph type="title"/>
          </p:nvPr>
        </p:nvSpPr>
        <p:spPr>
          <a:xfrm>
            <a:off x="638661" y="434727"/>
            <a:ext cx="7767584" cy="846386"/>
          </a:xfrm>
        </p:spPr>
        <p:txBody>
          <a:bodyPr/>
          <a:lstStyle/>
          <a:p>
            <a:pPr>
              <a:defRPr/>
            </a:pPr>
            <a:r>
              <a:rPr lang="en-US" altLang="en-US" dirty="0">
                <a:latin typeface="+mn-lt"/>
              </a:rPr>
              <a:t>Hospitalizations for Sepsis Increasing</a:t>
            </a:r>
            <a:endParaRPr lang="en-US" altLang="en-US" dirty="0">
              <a:latin typeface="+mn-lt"/>
              <a:cs typeface="Arial" charset="0"/>
            </a:endParaRPr>
          </a:p>
        </p:txBody>
      </p:sp>
      <p:sp>
        <p:nvSpPr>
          <p:cNvPr id="3" name="Content Placeholder 2">
            <a:extLst>
              <a:ext uri="{FF2B5EF4-FFF2-40B4-BE49-F238E27FC236}">
                <a16:creationId xmlns:a16="http://schemas.microsoft.com/office/drawing/2014/main" id="{CCC911A5-7E03-4C4F-9C3F-336BFEEF22E0}"/>
              </a:ext>
            </a:extLst>
          </p:cNvPr>
          <p:cNvSpPr>
            <a:spLocks noGrp="1"/>
          </p:cNvSpPr>
          <p:nvPr>
            <p:ph idx="1"/>
          </p:nvPr>
        </p:nvSpPr>
        <p:spPr>
          <a:xfrm>
            <a:off x="825190" y="1992313"/>
            <a:ext cx="10504449" cy="3467616"/>
          </a:xfrm>
        </p:spPr>
        <p:txBody>
          <a:bodyPr/>
          <a:lstStyle/>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aging population (high-risk group)</a:t>
            </a:r>
          </a:p>
          <a:p>
            <a:pPr marL="1143000" lvl="1" indent="-457200">
              <a:buClr>
                <a:srgbClr val="00539B"/>
              </a:buClr>
              <a:buFont typeface="Wingdings" panose="05000000000000000000" pitchFamily="2" charset="2"/>
              <a:buChar char="§"/>
              <a:defRPr/>
            </a:pPr>
            <a:endParaRPr lang="en-US" altLang="en-US" sz="2800" b="1" dirty="0">
              <a:solidFill>
                <a:srgbClr val="00539B"/>
              </a:solidFill>
              <a:cs typeface="Arial" pitchFamily="34" charset="0"/>
            </a:endParaRPr>
          </a:p>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antibiotic resistant bacteria</a:t>
            </a:r>
          </a:p>
          <a:p>
            <a:pPr marL="1143000" lvl="1" indent="-457200">
              <a:buClr>
                <a:srgbClr val="00539B"/>
              </a:buClr>
              <a:buFont typeface="Wingdings" panose="05000000000000000000" pitchFamily="2" charset="2"/>
              <a:buChar char="§"/>
              <a:defRPr/>
            </a:pPr>
            <a:endParaRPr lang="en-US" altLang="en-US" sz="2800" b="1" dirty="0">
              <a:solidFill>
                <a:srgbClr val="00539B"/>
              </a:solidFill>
              <a:cs typeface="Arial" pitchFamily="34" charset="0"/>
            </a:endParaRPr>
          </a:p>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people with immunocompromising conditions</a:t>
            </a:r>
          </a:p>
          <a:p>
            <a:pPr>
              <a:defRPr/>
            </a:pPr>
            <a:endParaRPr lang="en-US" dirty="0"/>
          </a:p>
        </p:txBody>
      </p:sp>
      <p:sp>
        <p:nvSpPr>
          <p:cNvPr id="16388" name="Slide Number Placeholder 3">
            <a:extLst>
              <a:ext uri="{FF2B5EF4-FFF2-40B4-BE49-F238E27FC236}">
                <a16:creationId xmlns:a16="http://schemas.microsoft.com/office/drawing/2014/main" id="{49C5EB28-EFC5-3441-8C43-2B20F7EA85BC}"/>
              </a:ext>
            </a:extLst>
          </p:cNvPr>
          <p:cNvSpPr>
            <a:spLocks noGrp="1"/>
          </p:cNvSpPr>
          <p:nvPr>
            <p:ph type="sldNum" sz="quarter" idx="10"/>
          </p:nvPr>
        </p:nvSpPr>
        <p:spPr>
          <a:xfrm>
            <a:off x="0" y="6381750"/>
            <a:ext cx="116205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DB2ABC-2EA8-BB40-BB48-8746376644BE}" type="slidenum">
              <a:rPr lang="en-US" altLang="en-US" sz="1400">
                <a:solidFill>
                  <a:schemeClr val="bg1"/>
                </a:solidFill>
                <a:latin typeface="Arial" panose="020B0604020202020204" pitchFamily="34" charset="0"/>
              </a:rPr>
              <a:pPr/>
              <a:t>28</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2960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FC98E6C-1C8E-AB41-917C-1676F3E3C395}"/>
              </a:ext>
            </a:extLst>
          </p:cNvPr>
          <p:cNvSpPr>
            <a:spLocks noGrp="1"/>
          </p:cNvSpPr>
          <p:nvPr>
            <p:ph type="title"/>
          </p:nvPr>
        </p:nvSpPr>
        <p:spPr>
          <a:xfrm>
            <a:off x="636154" y="435590"/>
            <a:ext cx="6388100" cy="846386"/>
          </a:xfrm>
        </p:spPr>
        <p:txBody>
          <a:bodyPr/>
          <a:lstStyle/>
          <a:p>
            <a:pPr>
              <a:defRPr/>
            </a:pPr>
            <a:r>
              <a:rPr lang="en-US" altLang="en-US" dirty="0">
                <a:latin typeface="+mn-lt"/>
                <a:cs typeface="Arial" charset="0"/>
              </a:rPr>
              <a:t>Patients Hospitalized for Sepsis</a:t>
            </a:r>
          </a:p>
        </p:txBody>
      </p:sp>
      <p:sp>
        <p:nvSpPr>
          <p:cNvPr id="3" name="Content Placeholder 2">
            <a:extLst>
              <a:ext uri="{FF2B5EF4-FFF2-40B4-BE49-F238E27FC236}">
                <a16:creationId xmlns:a16="http://schemas.microsoft.com/office/drawing/2014/main" id="{2E082900-DE26-B54F-B36D-F731F496E98B}"/>
              </a:ext>
            </a:extLst>
          </p:cNvPr>
          <p:cNvSpPr>
            <a:spLocks noGrp="1"/>
          </p:cNvSpPr>
          <p:nvPr>
            <p:ph idx="1"/>
          </p:nvPr>
        </p:nvSpPr>
        <p:spPr>
          <a:xfrm>
            <a:off x="500566" y="2026399"/>
            <a:ext cx="11085298" cy="3467616"/>
          </a:xfrm>
        </p:spPr>
        <p:txBody>
          <a:bodyPr/>
          <a:lstStyle/>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Are more severely ill than those hospitalized for other conditions</a:t>
            </a:r>
          </a:p>
          <a:p>
            <a:pPr>
              <a:buClr>
                <a:srgbClr val="00539B"/>
              </a:buClr>
              <a:defRPr/>
            </a:pPr>
            <a:endParaRPr lang="en-US" altLang="en-US" sz="2400" b="1" dirty="0">
              <a:solidFill>
                <a:srgbClr val="00539B"/>
              </a:solidFill>
              <a:cs typeface="Arial" charset="0"/>
            </a:endParaRPr>
          </a:p>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Have considerably longer lengths of stay in the hospital than those hospitalized for other conditions</a:t>
            </a:r>
            <a:r>
              <a:rPr lang="en-US" sz="2400" b="1" dirty="0">
                <a:solidFill>
                  <a:srgbClr val="00539B"/>
                </a:solidFill>
              </a:rPr>
              <a:t> (median=10 days)</a:t>
            </a:r>
            <a:r>
              <a:rPr lang="en-US" sz="2400" b="1" baseline="76000" dirty="0">
                <a:solidFill>
                  <a:srgbClr val="00539B"/>
                </a:solidFill>
              </a:rPr>
              <a:t>1</a:t>
            </a:r>
          </a:p>
          <a:p>
            <a:pPr>
              <a:buClr>
                <a:srgbClr val="00539B"/>
              </a:buClr>
              <a:defRPr/>
            </a:pPr>
            <a:endParaRPr lang="en-US" altLang="en-US" sz="2400" b="1" dirty="0">
              <a:solidFill>
                <a:srgbClr val="00539B"/>
              </a:solidFill>
              <a:cs typeface="Arial" charset="0"/>
            </a:endParaRPr>
          </a:p>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Are more likely to die during hospitalization compared to those hospitalized for other conditions</a:t>
            </a:r>
          </a:p>
          <a:p>
            <a:pPr marL="342900" indent="-342900">
              <a:buFont typeface="Wingdings" pitchFamily="2" charset="2"/>
              <a:buChar char="v"/>
              <a:defRPr/>
            </a:pPr>
            <a:endParaRPr lang="en-US" altLang="en-US" dirty="0">
              <a:latin typeface="Arial" charset="0"/>
              <a:cs typeface="Arial" charset="0"/>
            </a:endParaRPr>
          </a:p>
        </p:txBody>
      </p:sp>
      <p:sp>
        <p:nvSpPr>
          <p:cNvPr id="5" name="Rectangle 1">
            <a:extLst>
              <a:ext uri="{FF2B5EF4-FFF2-40B4-BE49-F238E27FC236}">
                <a16:creationId xmlns:a16="http://schemas.microsoft.com/office/drawing/2014/main" id="{2277B16E-7616-B644-B1C0-6E8D83563ACB}"/>
              </a:ext>
            </a:extLst>
          </p:cNvPr>
          <p:cNvSpPr>
            <a:spLocks noChangeArrowheads="1"/>
          </p:cNvSpPr>
          <p:nvPr/>
        </p:nvSpPr>
        <p:spPr bwMode="auto">
          <a:xfrm>
            <a:off x="846089" y="5714385"/>
            <a:ext cx="186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4000" dirty="0"/>
              <a:t> </a:t>
            </a:r>
            <a:r>
              <a:rPr lang="en-US" altLang="en-US" sz="1000" b="1" i="1" dirty="0"/>
              <a:t>1. MMWR Vol.65 Aug.2016</a:t>
            </a:r>
          </a:p>
        </p:txBody>
      </p:sp>
      <p:sp>
        <p:nvSpPr>
          <p:cNvPr id="15364" name="Slide Number Placeholder 3">
            <a:extLst>
              <a:ext uri="{FF2B5EF4-FFF2-40B4-BE49-F238E27FC236}">
                <a16:creationId xmlns:a16="http://schemas.microsoft.com/office/drawing/2014/main" id="{319FD353-221A-DF45-8C3B-2E32599E83B5}"/>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93928E63-5987-6048-BD0D-BCA649F31E93}" type="slidenum">
              <a:rPr lang="en-US" altLang="en-US" sz="1400">
                <a:solidFill>
                  <a:schemeClr val="bg1"/>
                </a:solidFill>
                <a:latin typeface="Arial" panose="020B0604020202020204" pitchFamily="34" charset="0"/>
              </a:rPr>
              <a:pPr/>
              <a:t>29</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889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34EC-78B7-0B0A-63D5-B46AD1B7DF03}"/>
              </a:ext>
            </a:extLst>
          </p:cNvPr>
          <p:cNvSpPr>
            <a:spLocks noGrp="1"/>
          </p:cNvSpPr>
          <p:nvPr>
            <p:ph type="title"/>
          </p:nvPr>
        </p:nvSpPr>
        <p:spPr/>
        <p:txBody>
          <a:bodyPr/>
          <a:lstStyle/>
          <a:p>
            <a:r>
              <a:rPr lang="en-US" dirty="0">
                <a:latin typeface="+mn-lt"/>
              </a:rPr>
              <a:t>Learning Objectives</a:t>
            </a:r>
          </a:p>
        </p:txBody>
      </p:sp>
      <p:sp>
        <p:nvSpPr>
          <p:cNvPr id="3" name="Content Placeholder 2">
            <a:extLst>
              <a:ext uri="{FF2B5EF4-FFF2-40B4-BE49-F238E27FC236}">
                <a16:creationId xmlns:a16="http://schemas.microsoft.com/office/drawing/2014/main" id="{F5EA3B1E-625B-4AC8-B721-5C2BCF8EC7AE}"/>
              </a:ext>
            </a:extLst>
          </p:cNvPr>
          <p:cNvSpPr>
            <a:spLocks noGrp="1"/>
          </p:cNvSpPr>
          <p:nvPr>
            <p:ph idx="1"/>
          </p:nvPr>
        </p:nvSpPr>
        <p:spPr>
          <a:xfrm>
            <a:off x="838200" y="1365347"/>
            <a:ext cx="10515600" cy="4127306"/>
          </a:xfrm>
        </p:spPr>
        <p:txBody>
          <a:bodyPr/>
          <a:lstStyle/>
          <a:p>
            <a:pPr>
              <a:buFont typeface="Wingdings" panose="05000000000000000000" pitchFamily="2" charset="2"/>
              <a:buChar char="§"/>
            </a:pPr>
            <a:r>
              <a:rPr lang="en-US" sz="2400" dirty="0">
                <a:solidFill>
                  <a:srgbClr val="000000"/>
                </a:solidFill>
                <a:latin typeface="Calibri" panose="020F0502020204030204" pitchFamily="34" charset="0"/>
              </a:rPr>
              <a:t>Identify the incidence, mortality rates and risk factors associated with community-based sepsis.</a:t>
            </a:r>
          </a:p>
          <a:p>
            <a:pPr>
              <a:buFont typeface="Wingdings" panose="05000000000000000000" pitchFamily="2" charset="2"/>
              <a:buChar char="§"/>
            </a:pPr>
            <a:endParaRPr lang="en-US" sz="2400" dirty="0">
              <a:solidFill>
                <a:srgbClr val="000000"/>
              </a:solidFill>
              <a:latin typeface="Calibri" panose="020F0502020204030204" pitchFamily="34" charset="0"/>
            </a:endParaRPr>
          </a:p>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Discuss the signs and symptoms of sepsis, the importance of early recognition and established protocols for emergent treatment.</a:t>
            </a:r>
          </a:p>
          <a:p>
            <a:pPr marL="0" indent="0">
              <a:buNone/>
            </a:pPr>
            <a:endParaRPr lang="en-US" sz="2400" i="0" u="none" strike="noStrike" baseline="0" dirty="0">
              <a:solidFill>
                <a:srgbClr val="000000"/>
              </a:solidFill>
              <a:latin typeface="Calibri" panose="020F0502020204030204" pitchFamily="34" charset="0"/>
            </a:endParaRPr>
          </a:p>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Discuss the importance of sepsis protocols in the physician practice setting.</a:t>
            </a:r>
          </a:p>
          <a:p>
            <a:pPr marL="0" indent="0">
              <a:buNone/>
            </a:pPr>
            <a:r>
              <a:rPr lang="en-US" sz="2400" i="0" u="none" strike="noStrike" baseline="0" dirty="0">
                <a:solidFill>
                  <a:srgbClr val="000000"/>
                </a:solidFill>
                <a:latin typeface="Calibri" panose="020F0502020204030204" pitchFamily="34" charset="0"/>
              </a:rPr>
              <a:t> </a:t>
            </a:r>
          </a:p>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Review the components of the IPRO Stop Sepsis Now Campaign and tools and resources to support you, your family and friends, the patients under your care and the community you serve.</a:t>
            </a:r>
          </a:p>
        </p:txBody>
      </p:sp>
    </p:spTree>
    <p:extLst>
      <p:ext uri="{BB962C8B-B14F-4D97-AF65-F5344CB8AC3E}">
        <p14:creationId xmlns:p14="http://schemas.microsoft.com/office/powerpoint/2010/main" val="2800085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5978-EB91-A5F7-5299-090BA4FF457F}"/>
              </a:ext>
            </a:extLst>
          </p:cNvPr>
          <p:cNvSpPr>
            <a:spLocks noGrp="1"/>
          </p:cNvSpPr>
          <p:nvPr>
            <p:ph type="title"/>
          </p:nvPr>
        </p:nvSpPr>
        <p:spPr/>
        <p:txBody>
          <a:bodyPr/>
          <a:lstStyle/>
          <a:p>
            <a:r>
              <a:rPr lang="en-US" dirty="0">
                <a:latin typeface="+mn-lt"/>
              </a:rPr>
              <a:t>Sepsis-Associated Delirium</a:t>
            </a:r>
          </a:p>
        </p:txBody>
      </p:sp>
      <p:sp>
        <p:nvSpPr>
          <p:cNvPr id="3" name="Content Placeholder 2">
            <a:extLst>
              <a:ext uri="{FF2B5EF4-FFF2-40B4-BE49-F238E27FC236}">
                <a16:creationId xmlns:a16="http://schemas.microsoft.com/office/drawing/2014/main" id="{F3E2749E-C967-B58A-44BB-7139A857E000}"/>
              </a:ext>
            </a:extLst>
          </p:cNvPr>
          <p:cNvSpPr>
            <a:spLocks noGrp="1"/>
          </p:cNvSpPr>
          <p:nvPr>
            <p:ph idx="1"/>
          </p:nvPr>
        </p:nvSpPr>
        <p:spPr/>
        <p:txBody>
          <a:bodyPr/>
          <a:lstStyle/>
          <a:p>
            <a:pPr>
              <a:buFont typeface="Wingdings" panose="05000000000000000000" pitchFamily="2" charset="2"/>
              <a:buChar char="§"/>
            </a:pPr>
            <a:r>
              <a:rPr lang="en-US" sz="2400" b="1" dirty="0">
                <a:solidFill>
                  <a:srgbClr val="00539B"/>
                </a:solidFill>
              </a:rPr>
              <a:t>Confusion, agitation, coma</a:t>
            </a:r>
          </a:p>
          <a:p>
            <a:pPr>
              <a:buFont typeface="Wingdings" panose="05000000000000000000" pitchFamily="2" charset="2"/>
              <a:buChar char="§"/>
            </a:pPr>
            <a:r>
              <a:rPr lang="en-US" sz="2400" b="1" dirty="0">
                <a:solidFill>
                  <a:srgbClr val="00539B"/>
                </a:solidFill>
              </a:rPr>
              <a:t>Occurs in one in every three to four patients with sepsis</a:t>
            </a:r>
          </a:p>
          <a:p>
            <a:pPr>
              <a:buFont typeface="Wingdings" panose="05000000000000000000" pitchFamily="2" charset="2"/>
              <a:buChar char="§"/>
            </a:pPr>
            <a:r>
              <a:rPr lang="en-US" sz="2400" b="1" dirty="0">
                <a:solidFill>
                  <a:srgbClr val="00539B"/>
                </a:solidFill>
              </a:rPr>
              <a:t>Mechanisms not completely understood, but neuroinflammation, altered blood flow and neurotransmission, and disruption of blood-brain barrier have been demonstrated</a:t>
            </a:r>
          </a:p>
          <a:p>
            <a:pPr>
              <a:buFont typeface="Wingdings" panose="05000000000000000000" pitchFamily="2" charset="2"/>
              <a:buChar char="§"/>
            </a:pPr>
            <a:r>
              <a:rPr lang="en-US" sz="2400" b="1" dirty="0">
                <a:solidFill>
                  <a:srgbClr val="00539B"/>
                </a:solidFill>
              </a:rPr>
              <a:t>Impairment can persist for months or longer</a:t>
            </a:r>
          </a:p>
          <a:p>
            <a:pPr>
              <a:buFont typeface="Wingdings" panose="05000000000000000000" pitchFamily="2" charset="2"/>
              <a:buChar char="§"/>
            </a:pPr>
            <a:r>
              <a:rPr lang="en-US" sz="2400" b="1" dirty="0">
                <a:solidFill>
                  <a:srgbClr val="00539B"/>
                </a:solidFill>
              </a:rPr>
              <a:t>Screening tools essential to early detection and treatment</a:t>
            </a:r>
          </a:p>
          <a:p>
            <a:pPr>
              <a:buFont typeface="Wingdings" panose="05000000000000000000" pitchFamily="2" charset="2"/>
              <a:buChar char="§"/>
            </a:pPr>
            <a:r>
              <a:rPr lang="en-US" sz="2400" b="1" dirty="0">
                <a:solidFill>
                  <a:srgbClr val="00539B"/>
                </a:solidFill>
              </a:rPr>
              <a:t>Avoid use of psychoactive drugs in management</a:t>
            </a:r>
          </a:p>
        </p:txBody>
      </p:sp>
      <p:sp>
        <p:nvSpPr>
          <p:cNvPr id="4" name="TextBox 3">
            <a:extLst>
              <a:ext uri="{FF2B5EF4-FFF2-40B4-BE49-F238E27FC236}">
                <a16:creationId xmlns:a16="http://schemas.microsoft.com/office/drawing/2014/main" id="{54CC696A-EA86-82E5-E2AB-7B9640E792D5}"/>
              </a:ext>
            </a:extLst>
          </p:cNvPr>
          <p:cNvSpPr txBox="1"/>
          <p:nvPr/>
        </p:nvSpPr>
        <p:spPr>
          <a:xfrm>
            <a:off x="838200" y="5832088"/>
            <a:ext cx="7023410" cy="523220"/>
          </a:xfrm>
          <a:prstGeom prst="rect">
            <a:avLst/>
          </a:prstGeom>
          <a:noFill/>
        </p:spPr>
        <p:txBody>
          <a:bodyPr wrap="square" rtlCol="0">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Atterton, B., Paulino, M. C., Povoa, P., &amp; Martin-Loeches, I. (2020). Sepsis Associated Delirium.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Medicina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56</a:t>
            </a:r>
            <a:r>
              <a:rPr lang="en-US" sz="1400" kern="100" dirty="0">
                <a:effectLst/>
                <a:latin typeface="Calibri" panose="020F0502020204030204" pitchFamily="34" charset="0"/>
                <a:ea typeface="Calibri" panose="020F0502020204030204" pitchFamily="34" charset="0"/>
                <a:cs typeface="Calibri" panose="020F0502020204030204" pitchFamily="34" charset="0"/>
              </a:rPr>
              <a:t>(5), 240. https://doi.org/10.3390/medicina56050240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43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566039-6E06-0840-B6FD-536B3DCAAF79}"/>
              </a:ext>
            </a:extLst>
          </p:cNvPr>
          <p:cNvSpPr>
            <a:spLocks noGrp="1"/>
          </p:cNvSpPr>
          <p:nvPr>
            <p:ph type="title"/>
          </p:nvPr>
        </p:nvSpPr>
        <p:spPr>
          <a:xfrm>
            <a:off x="994785" y="613987"/>
            <a:ext cx="8778875" cy="425501"/>
          </a:xfrm>
        </p:spPr>
        <p:txBody>
          <a:bodyPr/>
          <a:lstStyle/>
          <a:p>
            <a:pPr>
              <a:defRPr/>
            </a:pPr>
            <a:r>
              <a:rPr lang="en-US" altLang="en-US" dirty="0">
                <a:latin typeface="+mn-lt"/>
                <a:cs typeface="Arial" charset="0"/>
              </a:rPr>
              <a:t>Post Sepsis Syndrome</a:t>
            </a:r>
            <a:endParaRPr lang="en-US" altLang="en-US" dirty="0">
              <a:latin typeface="+mn-lt"/>
            </a:endParaRPr>
          </a:p>
        </p:txBody>
      </p:sp>
      <p:sp>
        <p:nvSpPr>
          <p:cNvPr id="3" name="Content Placeholder 2">
            <a:extLst>
              <a:ext uri="{FF2B5EF4-FFF2-40B4-BE49-F238E27FC236}">
                <a16:creationId xmlns:a16="http://schemas.microsoft.com/office/drawing/2014/main" id="{A5A094D9-AED5-6248-91F5-191C93366D8A}"/>
              </a:ext>
            </a:extLst>
          </p:cNvPr>
          <p:cNvSpPr>
            <a:spLocks noGrp="1"/>
          </p:cNvSpPr>
          <p:nvPr>
            <p:ph idx="1"/>
          </p:nvPr>
        </p:nvSpPr>
        <p:spPr>
          <a:xfrm>
            <a:off x="893618" y="1466233"/>
            <a:ext cx="11024755" cy="4165243"/>
          </a:xfrm>
        </p:spPr>
        <p:txBody>
          <a:bodyPr/>
          <a:lstStyle/>
          <a:p>
            <a:pPr marL="0" indent="0" algn="ctr">
              <a:buClr>
                <a:srgbClr val="00B0F0"/>
              </a:buClr>
              <a:buNone/>
              <a:defRPr/>
            </a:pPr>
            <a:r>
              <a:rPr lang="en-US" altLang="en-US" sz="2800" b="1" dirty="0">
                <a:solidFill>
                  <a:schemeClr val="accent6"/>
                </a:solidFill>
                <a:effectLst>
                  <a:outerShdw blurRad="38100" dist="38100" dir="2700000" algn="tl">
                    <a:srgbClr val="000000">
                      <a:alpha val="43137"/>
                    </a:srgbClr>
                  </a:outerShdw>
                </a:effectLst>
                <a:latin typeface="Arial" charset="0"/>
                <a:cs typeface="Arial" charset="0"/>
              </a:rPr>
              <a:t>Affects up to 50% of sepsis survivors</a:t>
            </a:r>
          </a:p>
          <a:p>
            <a:pPr marL="342900" indent="-342900">
              <a:buClr>
                <a:srgbClr val="00539B"/>
              </a:buClr>
              <a:buFont typeface="Wingdings" panose="05000000000000000000" pitchFamily="2" charset="2"/>
              <a:buChar char="§"/>
              <a:defRPr/>
            </a:pPr>
            <a:r>
              <a:rPr lang="en-US" sz="2000" b="1" dirty="0">
                <a:solidFill>
                  <a:schemeClr val="accent6"/>
                </a:solidFill>
              </a:rPr>
              <a:t>Post-sepsis syndrome is a condition that can result in physical and/or psychological long-term effects, such as:</a:t>
            </a:r>
            <a:endParaRPr lang="en-US" altLang="en-US" sz="2000" b="1" dirty="0">
              <a:solidFill>
                <a:schemeClr val="accent6"/>
              </a:solidFill>
            </a:endParaRPr>
          </a:p>
          <a:p>
            <a:pPr marL="800100" lvl="2" indent="-342900">
              <a:spcAft>
                <a:spcPts val="0"/>
              </a:spcAft>
              <a:buClr>
                <a:schemeClr val="tx1"/>
              </a:buClr>
              <a:buFont typeface="Wingdings" panose="05000000000000000000" pitchFamily="2" charset="2"/>
              <a:buChar char="§"/>
              <a:defRPr/>
            </a:pPr>
            <a:r>
              <a:rPr lang="en-US" altLang="en-US" sz="1400" dirty="0"/>
              <a:t>Impaired cognitive function-especially among older patients</a:t>
            </a:r>
          </a:p>
          <a:p>
            <a:pPr marL="800100" lvl="2" indent="-342900">
              <a:spcAft>
                <a:spcPts val="0"/>
              </a:spcAft>
              <a:buClr>
                <a:schemeClr val="tx1"/>
              </a:buClr>
              <a:buFont typeface="Wingdings" panose="05000000000000000000" pitchFamily="2" charset="2"/>
              <a:buChar char="§"/>
              <a:defRPr/>
            </a:pPr>
            <a:r>
              <a:rPr lang="en-US" altLang="en-US" sz="1400" dirty="0"/>
              <a:t>Mobility impairments (muscle weakness)</a:t>
            </a:r>
          </a:p>
          <a:p>
            <a:pPr marL="800100" lvl="2" indent="-342900">
              <a:spcAft>
                <a:spcPts val="0"/>
              </a:spcAft>
              <a:buClr>
                <a:schemeClr val="tx1"/>
              </a:buClr>
              <a:buFont typeface="Wingdings" panose="05000000000000000000" pitchFamily="2" charset="2"/>
              <a:buChar char="§"/>
              <a:defRPr/>
            </a:pPr>
            <a:r>
              <a:rPr lang="en-US" altLang="en-US" sz="1400" dirty="0"/>
              <a:t>Amputations</a:t>
            </a:r>
          </a:p>
          <a:p>
            <a:pPr marL="800100" lvl="2" indent="-342900">
              <a:spcAft>
                <a:spcPts val="0"/>
              </a:spcAft>
              <a:buClr>
                <a:schemeClr val="tx1"/>
              </a:buClr>
              <a:buFont typeface="Wingdings" panose="05000000000000000000" pitchFamily="2" charset="2"/>
              <a:buChar char="§"/>
              <a:defRPr/>
            </a:pPr>
            <a:r>
              <a:rPr lang="en-US" altLang="en-US" sz="1400" dirty="0"/>
              <a:t>Hallucinations</a:t>
            </a:r>
          </a:p>
          <a:p>
            <a:pPr marL="800100" lvl="2" indent="-342900">
              <a:spcAft>
                <a:spcPts val="0"/>
              </a:spcAft>
              <a:buClr>
                <a:schemeClr val="tx1"/>
              </a:buClr>
              <a:buFont typeface="Wingdings" panose="05000000000000000000" pitchFamily="2" charset="2"/>
              <a:buChar char="§"/>
              <a:defRPr/>
            </a:pPr>
            <a:r>
              <a:rPr lang="en-US" altLang="en-US" sz="1400" dirty="0"/>
              <a:t>Loss of self-esteem</a:t>
            </a:r>
          </a:p>
          <a:p>
            <a:pPr marL="800100" lvl="2" indent="-342900">
              <a:spcAft>
                <a:spcPts val="0"/>
              </a:spcAft>
              <a:buClr>
                <a:schemeClr val="tx1"/>
              </a:buClr>
              <a:buFont typeface="Wingdings" panose="05000000000000000000" pitchFamily="2" charset="2"/>
              <a:buChar char="§"/>
              <a:defRPr/>
            </a:pPr>
            <a:r>
              <a:rPr lang="en-US" altLang="en-US" sz="1400" dirty="0"/>
              <a:t>Increased dependency on others</a:t>
            </a:r>
          </a:p>
          <a:p>
            <a:pPr lvl="2" indent="0">
              <a:buClr>
                <a:srgbClr val="00539B"/>
              </a:buClr>
              <a:buNone/>
              <a:defRPr/>
            </a:pPr>
            <a:r>
              <a:rPr lang="en-US" altLang="en-US" sz="1600" dirty="0"/>
              <a:t>*Higher risk for patients with an ICU or extended hospital stay</a:t>
            </a:r>
          </a:p>
          <a:p>
            <a:pPr marL="342900" indent="-342900">
              <a:buClr>
                <a:srgbClr val="00539B"/>
              </a:buClr>
              <a:buFont typeface="Wingdings" pitchFamily="2" charset="2"/>
              <a:buChar char="§"/>
              <a:defRPr/>
            </a:pPr>
            <a:r>
              <a:rPr lang="en-US" altLang="en-US" sz="2000" b="1" dirty="0">
                <a:solidFill>
                  <a:schemeClr val="accent6"/>
                </a:solidFill>
                <a:cs typeface="Arial" charset="0"/>
              </a:rPr>
              <a:t>Significant Impact on Caregivers</a:t>
            </a:r>
          </a:p>
          <a:p>
            <a:pPr marL="800100" lvl="2" indent="-342900">
              <a:spcAft>
                <a:spcPts val="0"/>
              </a:spcAft>
              <a:buClr>
                <a:schemeClr val="tx1"/>
              </a:buClr>
              <a:buFont typeface="Wingdings" panose="05000000000000000000" pitchFamily="2" charset="2"/>
              <a:buChar char="§"/>
              <a:defRPr/>
            </a:pPr>
            <a:r>
              <a:rPr lang="en-US" altLang="en-US" sz="1400" dirty="0"/>
              <a:t>Inadequate hospital discharge education on what to expect during  recovery</a:t>
            </a:r>
          </a:p>
          <a:p>
            <a:pPr marL="800100" lvl="2" indent="-342900">
              <a:spcAft>
                <a:spcPts val="0"/>
              </a:spcAft>
              <a:buClr>
                <a:schemeClr val="tx1"/>
              </a:buClr>
              <a:buFont typeface="Wingdings" panose="05000000000000000000" pitchFamily="2" charset="2"/>
              <a:buChar char="§"/>
              <a:defRPr/>
            </a:pPr>
            <a:r>
              <a:rPr lang="en-US" altLang="en-US" sz="1400" dirty="0"/>
              <a:t>Difficulty accessing follow-up community treatment</a:t>
            </a:r>
          </a:p>
          <a:p>
            <a:pPr marL="800100" lvl="2" indent="-342900">
              <a:spcAft>
                <a:spcPts val="0"/>
              </a:spcAft>
              <a:buClr>
                <a:schemeClr val="tx1"/>
              </a:buClr>
              <a:buFont typeface="Wingdings" panose="05000000000000000000" pitchFamily="2" charset="2"/>
              <a:buChar char="§"/>
              <a:defRPr/>
            </a:pPr>
            <a:r>
              <a:rPr lang="en-US" altLang="en-US" sz="1400" dirty="0"/>
              <a:t>Cost</a:t>
            </a:r>
          </a:p>
          <a:p>
            <a:pPr marL="800100" lvl="2" indent="-342900">
              <a:spcAft>
                <a:spcPts val="0"/>
              </a:spcAft>
              <a:buClr>
                <a:schemeClr val="tx1"/>
              </a:buClr>
              <a:buFont typeface="Wingdings" panose="05000000000000000000" pitchFamily="2" charset="2"/>
              <a:buChar char="§"/>
              <a:defRPr/>
            </a:pPr>
            <a:r>
              <a:rPr lang="en-US" altLang="en-US" sz="1400" dirty="0"/>
              <a:t>Disruption to their lives		</a:t>
            </a:r>
          </a:p>
        </p:txBody>
      </p:sp>
      <p:sp>
        <p:nvSpPr>
          <p:cNvPr id="18436" name="Slide Number Placeholder 3">
            <a:extLst>
              <a:ext uri="{FF2B5EF4-FFF2-40B4-BE49-F238E27FC236}">
                <a16:creationId xmlns:a16="http://schemas.microsoft.com/office/drawing/2014/main" id="{A032BD02-EAD2-1C4D-BD37-DAEC8BC31984}"/>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CB663CA-A41E-B74F-9635-A4CBC60BA522}" type="slidenum">
              <a:rPr lang="en-US" altLang="en-US" sz="1400">
                <a:solidFill>
                  <a:schemeClr val="bg1"/>
                </a:solidFill>
                <a:latin typeface="Arial" panose="020B0604020202020204" pitchFamily="34" charset="0"/>
              </a:rPr>
              <a:pPr/>
              <a:t>31</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9616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F89-B104-34B8-5B8E-59A43834B06D}"/>
              </a:ext>
            </a:extLst>
          </p:cNvPr>
          <p:cNvSpPr>
            <a:spLocks noGrp="1"/>
          </p:cNvSpPr>
          <p:nvPr>
            <p:ph type="title"/>
          </p:nvPr>
        </p:nvSpPr>
        <p:spPr/>
        <p:txBody>
          <a:bodyPr/>
          <a:lstStyle/>
          <a:p>
            <a:r>
              <a:rPr lang="en-US" dirty="0">
                <a:latin typeface="+mn-lt"/>
              </a:rPr>
              <a:t>Sepsis and Readmission</a:t>
            </a:r>
          </a:p>
        </p:txBody>
      </p:sp>
      <p:sp>
        <p:nvSpPr>
          <p:cNvPr id="3" name="Content Placeholder 2">
            <a:extLst>
              <a:ext uri="{FF2B5EF4-FFF2-40B4-BE49-F238E27FC236}">
                <a16:creationId xmlns:a16="http://schemas.microsoft.com/office/drawing/2014/main" id="{492E81DD-78EB-AED2-EFE4-3EB7F7829540}"/>
              </a:ext>
            </a:extLst>
          </p:cNvPr>
          <p:cNvSpPr>
            <a:spLocks noGrp="1"/>
          </p:cNvSpPr>
          <p:nvPr>
            <p:ph idx="1"/>
          </p:nvPr>
        </p:nvSpPr>
        <p:spPr>
          <a:xfrm>
            <a:off x="838200" y="1433945"/>
            <a:ext cx="10515600" cy="4518986"/>
          </a:xfrm>
        </p:spPr>
        <p:txBody>
          <a:bodyPr/>
          <a:lstStyle/>
          <a:p>
            <a:pPr>
              <a:buFont typeface="Wingdings" panose="05000000000000000000" pitchFamily="2" charset="2"/>
              <a:buChar char="§"/>
            </a:pPr>
            <a:r>
              <a:rPr lang="en-US" sz="2400" b="1" dirty="0">
                <a:solidFill>
                  <a:schemeClr val="accent1"/>
                </a:solidFill>
              </a:rPr>
              <a:t>Study of Medicare beneficiaries found that those who survived hospitalization for sepsis, 40% were readmitted within 90 days</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Patients discharged after treatment for sepsis have high rates of hospital readmissions for chronic medical conditions (CHF, COPD, Acute Renal Failure)</a:t>
            </a:r>
          </a:p>
          <a:p>
            <a:pPr marL="0" indent="0">
              <a:buNone/>
            </a:pPr>
            <a:r>
              <a:rPr lang="en-US" sz="2400" b="1" dirty="0">
                <a:solidFill>
                  <a:schemeClr val="accent1"/>
                </a:solidFill>
              </a:rPr>
              <a:t> </a:t>
            </a:r>
          </a:p>
          <a:p>
            <a:pPr>
              <a:buFont typeface="Wingdings" panose="05000000000000000000" pitchFamily="2" charset="2"/>
              <a:buChar char="§"/>
            </a:pPr>
            <a:r>
              <a:rPr lang="en-US" sz="2400" b="1" dirty="0">
                <a:solidFill>
                  <a:schemeClr val="accent1"/>
                </a:solidFill>
              </a:rPr>
              <a:t>Patients &gt; 65 years of age- reasons for readmission within 90 days</a:t>
            </a:r>
          </a:p>
          <a:p>
            <a:pPr lvl="1">
              <a:buFont typeface="Wingdings" panose="05000000000000000000" pitchFamily="2" charset="2"/>
              <a:buChar char="§"/>
            </a:pPr>
            <a:r>
              <a:rPr lang="en-US" b="1" dirty="0">
                <a:solidFill>
                  <a:schemeClr val="accent1"/>
                </a:solidFill>
              </a:rPr>
              <a:t> </a:t>
            </a:r>
            <a:r>
              <a:rPr lang="en-US" sz="2000" b="1" dirty="0">
                <a:solidFill>
                  <a:schemeClr val="accent1"/>
                </a:solidFill>
              </a:rPr>
              <a:t>1.8% readmitted  for aspiration pneumonia</a:t>
            </a:r>
          </a:p>
          <a:p>
            <a:pPr lvl="1">
              <a:buFont typeface="Wingdings" panose="05000000000000000000" pitchFamily="2" charset="2"/>
              <a:buChar char="§"/>
            </a:pPr>
            <a:r>
              <a:rPr lang="en-US" sz="2000" b="1" dirty="0">
                <a:solidFill>
                  <a:schemeClr val="accent1"/>
                </a:solidFill>
              </a:rPr>
              <a:t>11.9% readmitted for infection (sepsis, pneumonia, urinary tract infection and skin and soft tissue infection.</a:t>
            </a:r>
          </a:p>
          <a:p>
            <a:pPr lvl="1">
              <a:buFont typeface="Wingdings" panose="05000000000000000000" pitchFamily="2" charset="2"/>
              <a:buChar char="§"/>
            </a:pPr>
            <a:r>
              <a:rPr lang="en-US" sz="2000" b="1" dirty="0">
                <a:solidFill>
                  <a:schemeClr val="accent1"/>
                </a:solidFill>
              </a:rPr>
              <a:t>5.5% readmitted for CHF</a:t>
            </a:r>
          </a:p>
          <a:p>
            <a:pPr lvl="1">
              <a:buFont typeface="Wingdings" panose="05000000000000000000" pitchFamily="2" charset="2"/>
              <a:buChar char="§"/>
            </a:pPr>
            <a:r>
              <a:rPr lang="en-US" sz="2000" b="1" dirty="0">
                <a:solidFill>
                  <a:schemeClr val="accent1"/>
                </a:solidFill>
              </a:rPr>
              <a:t>3.3% readmitted for acute renal failure</a:t>
            </a:r>
          </a:p>
          <a:p>
            <a:endParaRPr lang="en-US" dirty="0"/>
          </a:p>
        </p:txBody>
      </p:sp>
      <p:sp>
        <p:nvSpPr>
          <p:cNvPr id="4" name="TextBox 3">
            <a:extLst>
              <a:ext uri="{FF2B5EF4-FFF2-40B4-BE49-F238E27FC236}">
                <a16:creationId xmlns:a16="http://schemas.microsoft.com/office/drawing/2014/main" id="{7A3D0250-2996-4C0C-8FCE-F11380F0BB27}"/>
              </a:ext>
            </a:extLst>
          </p:cNvPr>
          <p:cNvSpPr txBox="1"/>
          <p:nvPr/>
        </p:nvSpPr>
        <p:spPr>
          <a:xfrm>
            <a:off x="508465" y="6179702"/>
            <a:ext cx="5486502" cy="369332"/>
          </a:xfrm>
          <a:prstGeom prst="rect">
            <a:avLst/>
          </a:prstGeom>
          <a:noFill/>
        </p:spPr>
        <p:txBody>
          <a:bodyPr wrap="none" rtlCol="0">
            <a:spAutoFit/>
          </a:bodyPr>
          <a:lstStyle/>
          <a:p>
            <a:r>
              <a:rPr lang="en-US" dirty="0"/>
              <a:t>Enhancing Recovery from Sepsis; JAMA 2018; 319: 62-75</a:t>
            </a:r>
          </a:p>
        </p:txBody>
      </p:sp>
    </p:spTree>
    <p:extLst>
      <p:ext uri="{BB962C8B-B14F-4D97-AF65-F5344CB8AC3E}">
        <p14:creationId xmlns:p14="http://schemas.microsoft.com/office/powerpoint/2010/main" val="1435364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1227-2315-B15A-7F86-163BFE0400D2}"/>
              </a:ext>
            </a:extLst>
          </p:cNvPr>
          <p:cNvSpPr>
            <a:spLocks noGrp="1"/>
          </p:cNvSpPr>
          <p:nvPr>
            <p:ph type="title"/>
          </p:nvPr>
        </p:nvSpPr>
        <p:spPr/>
        <p:txBody>
          <a:bodyPr/>
          <a:lstStyle/>
          <a:p>
            <a:r>
              <a:rPr lang="en-US" altLang="en-US" dirty="0">
                <a:latin typeface="+mn-lt"/>
              </a:rPr>
              <a:t>Relevance to the Primary Care Setting</a:t>
            </a:r>
            <a:endParaRPr lang="en-US" dirty="0">
              <a:latin typeface="+mn-lt"/>
            </a:endParaRPr>
          </a:p>
        </p:txBody>
      </p:sp>
      <p:sp>
        <p:nvSpPr>
          <p:cNvPr id="3" name="Content Placeholder 2">
            <a:extLst>
              <a:ext uri="{FF2B5EF4-FFF2-40B4-BE49-F238E27FC236}">
                <a16:creationId xmlns:a16="http://schemas.microsoft.com/office/drawing/2014/main" id="{34B7CEED-BF79-664A-610B-E58EA0E2A34B}"/>
              </a:ext>
            </a:extLst>
          </p:cNvPr>
          <p:cNvSpPr>
            <a:spLocks noGrp="1"/>
          </p:cNvSpPr>
          <p:nvPr>
            <p:ph idx="1"/>
          </p:nvPr>
        </p:nvSpPr>
        <p:spPr/>
        <p:txBody>
          <a:bodyPr/>
          <a:lstStyle/>
          <a:p>
            <a:pPr>
              <a:buFont typeface="Wingdings" panose="05000000000000000000" pitchFamily="2" charset="2"/>
              <a:buChar char="§"/>
            </a:pPr>
            <a:r>
              <a:rPr lang="en-US" sz="2200" i="0" dirty="0">
                <a:solidFill>
                  <a:schemeClr val="accent1"/>
                </a:solidFill>
                <a:effectLst/>
              </a:rPr>
              <a:t>Among all patients with sepsis, 72% had either a health care factor in the month preceding admission or a chronic condition likely to require frequent contact with the health care system, suggesting that opportunities exist for prevention or earlier recognition of infections leading to sepsis. </a:t>
            </a:r>
            <a:r>
              <a:rPr lang="en-US" sz="2200" i="0" baseline="-25000" dirty="0">
                <a:solidFill>
                  <a:schemeClr val="accent1"/>
                </a:solidFill>
                <a:effectLst/>
              </a:rPr>
              <a:t>1</a:t>
            </a:r>
          </a:p>
          <a:p>
            <a:pPr marL="0" indent="0">
              <a:buNone/>
            </a:pPr>
            <a:endParaRPr lang="en-US" sz="2200" i="0" baseline="-25000" dirty="0">
              <a:solidFill>
                <a:schemeClr val="accent1"/>
              </a:solidFill>
              <a:effectLst/>
            </a:endParaRPr>
          </a:p>
          <a:p>
            <a:pPr>
              <a:buFont typeface="Wingdings" panose="05000000000000000000" pitchFamily="2" charset="2"/>
              <a:buChar char="§"/>
            </a:pPr>
            <a:r>
              <a:rPr lang="en-US" sz="2200" i="0" dirty="0">
                <a:solidFill>
                  <a:schemeClr val="accent1"/>
                </a:solidFill>
                <a:effectLst/>
                <a:cs typeface="Calibri" panose="020F0502020204030204" pitchFamily="34" charset="0"/>
              </a:rPr>
              <a:t>The biggest delay in treating sepsis still is diagnosis</a:t>
            </a:r>
            <a:r>
              <a:rPr lang="en-US" sz="2200" dirty="0">
                <a:solidFill>
                  <a:schemeClr val="accent1"/>
                </a:solidFill>
                <a:cs typeface="Calibri" panose="020F0502020204030204" pitchFamily="34" charset="0"/>
              </a:rPr>
              <a:t>. </a:t>
            </a:r>
            <a:r>
              <a:rPr lang="en-US" sz="2200" baseline="-25000" dirty="0">
                <a:solidFill>
                  <a:schemeClr val="accent1"/>
                </a:solidFill>
                <a:cs typeface="Calibri" panose="020F0502020204030204" pitchFamily="34" charset="0"/>
              </a:rPr>
              <a:t>2</a:t>
            </a:r>
          </a:p>
          <a:p>
            <a:pPr marL="0" indent="0">
              <a:buNone/>
            </a:pPr>
            <a:endParaRPr lang="en-US" sz="2200" baseline="-25000" dirty="0">
              <a:solidFill>
                <a:schemeClr val="accent1"/>
              </a:solidFill>
              <a:cs typeface="Calibri" panose="020F0502020204030204" pitchFamily="34" charset="0"/>
            </a:endParaRPr>
          </a:p>
          <a:p>
            <a:pPr>
              <a:buFont typeface="Wingdings" panose="05000000000000000000" pitchFamily="2" charset="2"/>
              <a:buChar char="§"/>
            </a:pPr>
            <a:r>
              <a:rPr lang="en-US" altLang="en-US" sz="2200" dirty="0">
                <a:solidFill>
                  <a:schemeClr val="accent1"/>
                </a:solidFill>
              </a:rPr>
              <a:t>Primary care setting provides opportunities for sepsis prevention:</a:t>
            </a:r>
          </a:p>
          <a:p>
            <a:pPr marL="1028700" lvl="2" indent="-342900">
              <a:buFont typeface="Wingdings" panose="05000000000000000000" pitchFamily="2" charset="2"/>
              <a:buChar char="§"/>
            </a:pPr>
            <a:r>
              <a:rPr lang="en-US" altLang="en-US" dirty="0">
                <a:solidFill>
                  <a:schemeClr val="accent1"/>
                </a:solidFill>
                <a:cs typeface="Arial" pitchFamily="34" charset="0"/>
              </a:rPr>
              <a:t>Vaccinations </a:t>
            </a:r>
          </a:p>
          <a:p>
            <a:pPr marL="1028700" lvl="2" indent="-342900">
              <a:buFont typeface="Wingdings" panose="05000000000000000000" pitchFamily="2" charset="2"/>
              <a:buChar char="§"/>
            </a:pPr>
            <a:r>
              <a:rPr lang="en-US" altLang="en-US" dirty="0">
                <a:solidFill>
                  <a:schemeClr val="accent1"/>
                </a:solidFill>
                <a:cs typeface="Arial" pitchFamily="34" charset="0"/>
              </a:rPr>
              <a:t>Wound care education</a:t>
            </a:r>
          </a:p>
          <a:p>
            <a:pPr marL="1028700" lvl="2" indent="-342900">
              <a:buFont typeface="Wingdings" panose="05000000000000000000" pitchFamily="2" charset="2"/>
              <a:buChar char="§"/>
            </a:pPr>
            <a:r>
              <a:rPr lang="en-US" altLang="en-US" dirty="0">
                <a:solidFill>
                  <a:schemeClr val="accent1"/>
                </a:solidFill>
                <a:cs typeface="Arial" pitchFamily="34" charset="0"/>
              </a:rPr>
              <a:t>Sepsis education to high-risk individuals</a:t>
            </a:r>
          </a:p>
          <a:p>
            <a:pPr marL="1028700" lvl="2" indent="-342900">
              <a:buFont typeface="Wingdings" panose="05000000000000000000" pitchFamily="2" charset="2"/>
              <a:buChar char="§"/>
            </a:pPr>
            <a:r>
              <a:rPr lang="en-US" altLang="en-US" dirty="0">
                <a:solidFill>
                  <a:schemeClr val="accent1"/>
                </a:solidFill>
                <a:cs typeface="Arial" pitchFamily="34" charset="0"/>
              </a:rPr>
              <a:t>Chronic disease management</a:t>
            </a:r>
          </a:p>
          <a:p>
            <a:pPr>
              <a:lnSpc>
                <a:spcPct val="100000"/>
              </a:lnSpc>
              <a:spcBef>
                <a:spcPts val="0"/>
              </a:spcBef>
              <a:buAutoNum type="arabicPeriod"/>
            </a:pPr>
            <a:endParaRPr lang="en-US" sz="1100" i="1" dirty="0">
              <a:solidFill>
                <a:srgbClr val="000000"/>
              </a:solidFill>
              <a:effectLst/>
              <a:latin typeface="Arial" panose="020B0604020202020204" pitchFamily="34" charset="0"/>
              <a:cs typeface="Arial" panose="020B0604020202020204" pitchFamily="34" charset="0"/>
            </a:endParaRPr>
          </a:p>
          <a:p>
            <a:pPr>
              <a:lnSpc>
                <a:spcPct val="100000"/>
              </a:lnSpc>
              <a:spcBef>
                <a:spcPts val="0"/>
              </a:spcBef>
              <a:buAutoNum type="arabicPeriod"/>
            </a:pPr>
            <a:r>
              <a:rPr lang="en-US" sz="1100" i="1" dirty="0">
                <a:solidFill>
                  <a:srgbClr val="000000"/>
                </a:solidFill>
                <a:effectLst/>
                <a:latin typeface="Arial" panose="020B0604020202020204" pitchFamily="34" charset="0"/>
                <a:cs typeface="Arial" panose="020B0604020202020204" pitchFamily="34" charset="0"/>
              </a:rPr>
              <a:t>CDC MMWR Weekly</a:t>
            </a:r>
            <a:r>
              <a:rPr lang="en-US" sz="1100" i="0" dirty="0">
                <a:solidFill>
                  <a:srgbClr val="000000"/>
                </a:solidFill>
                <a:effectLst/>
                <a:latin typeface="Arial" panose="020B0604020202020204" pitchFamily="34" charset="0"/>
                <a:cs typeface="Arial" panose="020B0604020202020204" pitchFamily="34" charset="0"/>
              </a:rPr>
              <a:t> / August 26, 2016</a:t>
            </a:r>
          </a:p>
          <a:p>
            <a:pPr>
              <a:lnSpc>
                <a:spcPct val="100000"/>
              </a:lnSpc>
              <a:spcBef>
                <a:spcPts val="0"/>
              </a:spcBef>
              <a:buAutoNum type="arabicPeriod"/>
            </a:pPr>
            <a:r>
              <a:rPr lang="en-US" sz="1100" dirty="0">
                <a:solidFill>
                  <a:srgbClr val="000000"/>
                </a:solidFill>
                <a:latin typeface="Arial" panose="020B0604020202020204" pitchFamily="34" charset="0"/>
                <a:cs typeface="Arial" panose="020B0604020202020204" pitchFamily="34" charset="0"/>
              </a:rPr>
              <a:t>Sepsis Alliance</a:t>
            </a:r>
            <a:endParaRPr lang="en-US" sz="1100" dirty="0">
              <a:solidFill>
                <a:schemeClr val="accent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A2AD74-59E6-7A28-2CA0-5E767E6D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916" y="3238500"/>
            <a:ext cx="3264184" cy="2557140"/>
          </a:xfrm>
          <a:prstGeom prst="rect">
            <a:avLst/>
          </a:prstGeom>
          <a:ln w="19050">
            <a:solidFill>
              <a:schemeClr val="tx1">
                <a:alpha val="98000"/>
              </a:schemeClr>
            </a:solidFill>
          </a:ln>
        </p:spPr>
      </p:pic>
    </p:spTree>
    <p:extLst>
      <p:ext uri="{BB962C8B-B14F-4D97-AF65-F5344CB8AC3E}">
        <p14:creationId xmlns:p14="http://schemas.microsoft.com/office/powerpoint/2010/main" val="63255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68BC-AE40-0E51-C66A-C3521839F317}"/>
              </a:ext>
            </a:extLst>
          </p:cNvPr>
          <p:cNvSpPr>
            <a:spLocks noGrp="1"/>
          </p:cNvSpPr>
          <p:nvPr>
            <p:ph type="title"/>
          </p:nvPr>
        </p:nvSpPr>
        <p:spPr/>
        <p:txBody>
          <a:bodyPr/>
          <a:lstStyle/>
          <a:p>
            <a:r>
              <a:rPr lang="en-US" altLang="en-US" dirty="0">
                <a:latin typeface="+mn-lt"/>
              </a:rPr>
              <a:t>Relevance to the Primary Care Setting</a:t>
            </a:r>
            <a:endParaRPr lang="en-US" dirty="0"/>
          </a:p>
        </p:txBody>
      </p:sp>
      <p:sp>
        <p:nvSpPr>
          <p:cNvPr id="3" name="Content Placeholder 2">
            <a:extLst>
              <a:ext uri="{FF2B5EF4-FFF2-40B4-BE49-F238E27FC236}">
                <a16:creationId xmlns:a16="http://schemas.microsoft.com/office/drawing/2014/main" id="{2B329E7C-7809-D790-09F3-E9FAF1EC5F8C}"/>
              </a:ext>
            </a:extLst>
          </p:cNvPr>
          <p:cNvSpPr>
            <a:spLocks noGrp="1"/>
          </p:cNvSpPr>
          <p:nvPr>
            <p:ph idx="1"/>
          </p:nvPr>
        </p:nvSpPr>
        <p:spPr>
          <a:xfrm>
            <a:off x="590550" y="1554320"/>
            <a:ext cx="11309350" cy="4127306"/>
          </a:xfrm>
        </p:spPr>
        <p:txBody>
          <a:bodyPr/>
          <a:lstStyle/>
          <a:p>
            <a:pPr>
              <a:buFont typeface="Wingdings" panose="05000000000000000000" pitchFamily="2" charset="2"/>
              <a:buChar char="§"/>
            </a:pPr>
            <a:r>
              <a:rPr lang="en-US" sz="2200" dirty="0">
                <a:solidFill>
                  <a:schemeClr val="accent1"/>
                </a:solidFill>
              </a:rPr>
              <a:t>If Sepsis suspected facilitate report and triage to hospital for resuscitation/antibiotics </a:t>
            </a:r>
          </a:p>
          <a:p>
            <a:pPr>
              <a:buFont typeface="Wingdings" panose="05000000000000000000" pitchFamily="2" charset="2"/>
              <a:buChar char="§"/>
            </a:pPr>
            <a:endParaRPr lang="en-US" sz="2200" dirty="0">
              <a:solidFill>
                <a:schemeClr val="accent1"/>
              </a:solidFill>
            </a:endParaRPr>
          </a:p>
          <a:p>
            <a:pPr>
              <a:buFont typeface="Wingdings" panose="05000000000000000000" pitchFamily="2" charset="2"/>
              <a:buChar char="§"/>
            </a:pPr>
            <a:r>
              <a:rPr lang="en-US" sz="2200" dirty="0">
                <a:solidFill>
                  <a:schemeClr val="accent1"/>
                </a:solidFill>
              </a:rPr>
              <a:t>Use of telemedicine for patients at high-risk for clinical deterioration to facilitate monitoring of possible transition from infection to sepsis</a:t>
            </a:r>
          </a:p>
          <a:p>
            <a:pPr>
              <a:buFont typeface="Wingdings" panose="05000000000000000000" pitchFamily="2" charset="2"/>
              <a:buChar char="§"/>
            </a:pPr>
            <a:endParaRPr lang="en-US" sz="2200" dirty="0">
              <a:solidFill>
                <a:schemeClr val="accent1"/>
              </a:solidFill>
            </a:endParaRPr>
          </a:p>
          <a:p>
            <a:pPr>
              <a:buFont typeface="Wingdings" panose="05000000000000000000" pitchFamily="2" charset="2"/>
              <a:buChar char="§"/>
            </a:pPr>
            <a:r>
              <a:rPr lang="en-US" sz="2200" dirty="0">
                <a:solidFill>
                  <a:schemeClr val="accent1"/>
                </a:solidFill>
              </a:rPr>
              <a:t>Institute training and screening protocols for upfront patient facing staff handling phone calls from patients/families requesting an appointment</a:t>
            </a:r>
          </a:p>
          <a:p>
            <a:pPr lvl="1">
              <a:buFont typeface="Wingdings" panose="05000000000000000000" pitchFamily="2" charset="2"/>
              <a:buChar char="§"/>
            </a:pPr>
            <a:r>
              <a:rPr lang="en-US" sz="1800" dirty="0">
                <a:solidFill>
                  <a:schemeClr val="accent1"/>
                </a:solidFill>
              </a:rPr>
              <a:t>Signs &amp; symptoms to escalate to Nurse/Physician emergently</a:t>
            </a:r>
          </a:p>
          <a:p>
            <a:pPr lvl="1">
              <a:buFont typeface="Wingdings" panose="05000000000000000000" pitchFamily="2" charset="2"/>
              <a:buChar char="§"/>
            </a:pPr>
            <a:r>
              <a:rPr lang="en-US" sz="1800" dirty="0">
                <a:solidFill>
                  <a:schemeClr val="accent1"/>
                </a:solidFill>
              </a:rPr>
              <a:t>Follow-up to ensure patient/family followed guidance for screening if in ED</a:t>
            </a:r>
          </a:p>
          <a:p>
            <a:pPr marL="457200" lvl="1" indent="0">
              <a:buNone/>
            </a:pPr>
            <a:endParaRPr lang="en-US" sz="1800" dirty="0">
              <a:solidFill>
                <a:schemeClr val="accent1"/>
              </a:solidFill>
            </a:endParaRPr>
          </a:p>
          <a:p>
            <a:pPr>
              <a:buFont typeface="Wingdings" panose="05000000000000000000" pitchFamily="2" charset="2"/>
              <a:buChar char="§"/>
            </a:pPr>
            <a:r>
              <a:rPr lang="en-US" sz="2200" dirty="0">
                <a:solidFill>
                  <a:schemeClr val="accent1"/>
                </a:solidFill>
              </a:rPr>
              <a:t>Home Care Association of NYS Adult Sepsis Screening Tool (</a:t>
            </a:r>
            <a:r>
              <a:rPr lang="en-US" sz="1600" dirty="0">
                <a:hlinkClick r:id="rId3"/>
              </a:rPr>
              <a:t>Stop Sepsis At Home - HCA-NYS</a:t>
            </a:r>
            <a:r>
              <a:rPr lang="en-US" sz="1600" dirty="0"/>
              <a:t>)</a:t>
            </a:r>
            <a:endParaRPr lang="en-US" sz="2200" dirty="0">
              <a:solidFill>
                <a:schemeClr val="accent1"/>
              </a:solidFill>
            </a:endParaRPr>
          </a:p>
          <a:p>
            <a:pPr lvl="1">
              <a:buFont typeface="Wingdings" panose="05000000000000000000" pitchFamily="2" charset="2"/>
              <a:buChar char="§"/>
            </a:pPr>
            <a:r>
              <a:rPr lang="en-US" sz="1800" i="0" dirty="0">
                <a:solidFill>
                  <a:schemeClr val="accent1"/>
                </a:solidFill>
                <a:effectLst/>
              </a:rPr>
              <a:t>Screening tool instrument, algorithm, standard protocol, and patient education Zone Tool</a:t>
            </a:r>
            <a:endParaRPr lang="en-US" sz="1800" dirty="0">
              <a:solidFill>
                <a:schemeClr val="accent1"/>
              </a:solidFill>
            </a:endParaRPr>
          </a:p>
          <a:p>
            <a:pPr lvl="1">
              <a:buFont typeface="Wingdings" panose="05000000000000000000" pitchFamily="2" charset="2"/>
              <a:buChar char="§"/>
            </a:pPr>
            <a:endParaRPr lang="en-US" sz="1800" b="1" dirty="0">
              <a:solidFill>
                <a:schemeClr val="accent1"/>
              </a:solidFill>
            </a:endParaRPr>
          </a:p>
          <a:p>
            <a:endParaRPr lang="en-US" dirty="0"/>
          </a:p>
        </p:txBody>
      </p:sp>
    </p:spTree>
    <p:extLst>
      <p:ext uri="{BB962C8B-B14F-4D97-AF65-F5344CB8AC3E}">
        <p14:creationId xmlns:p14="http://schemas.microsoft.com/office/powerpoint/2010/main" val="331880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25EA7-DE5F-4329-BF8F-D12FA6882CDB}"/>
              </a:ext>
            </a:extLst>
          </p:cNvPr>
          <p:cNvSpPr>
            <a:spLocks noGrp="1"/>
          </p:cNvSpPr>
          <p:nvPr>
            <p:ph type="title"/>
          </p:nvPr>
        </p:nvSpPr>
        <p:spPr/>
        <p:txBody>
          <a:bodyPr/>
          <a:lstStyle/>
          <a:p>
            <a:pPr algn="ctr"/>
            <a:r>
              <a:rPr lang="en-US" sz="4400" dirty="0">
                <a:latin typeface="+mn-lt"/>
              </a:rPr>
              <a:t>Sepsis Web-based Training &amp; Resources</a:t>
            </a:r>
          </a:p>
        </p:txBody>
      </p:sp>
    </p:spTree>
    <p:extLst>
      <p:ext uri="{BB962C8B-B14F-4D97-AF65-F5344CB8AC3E}">
        <p14:creationId xmlns:p14="http://schemas.microsoft.com/office/powerpoint/2010/main" val="705791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884238" y="537805"/>
            <a:ext cx="5137961" cy="553998"/>
          </a:xfrm>
        </p:spPr>
        <p:txBody>
          <a:bodyPr/>
          <a:lstStyle/>
          <a:p>
            <a:pPr>
              <a:lnSpc>
                <a:spcPct val="100000"/>
              </a:lnSpc>
              <a:defRPr/>
            </a:pPr>
            <a:r>
              <a:rPr lang="en-US" altLang="en-US" sz="3600" dirty="0">
                <a:latin typeface="+mn-lt"/>
                <a:cs typeface="Arial" charset="0"/>
              </a:rPr>
              <a:t>Sepsis Patient Education</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884238" y="1725497"/>
            <a:ext cx="6363513" cy="4437178"/>
          </a:xfrm>
        </p:spPr>
        <p:txBody>
          <a:bodyPr/>
          <a:lstStyle/>
          <a:p>
            <a:pPr>
              <a:buFont typeface="Wingdings" panose="05000000000000000000" pitchFamily="2" charset="2"/>
              <a:buChar char="§"/>
            </a:pPr>
            <a:r>
              <a:rPr lang="en-US" altLang="en-US" sz="2800" dirty="0">
                <a:solidFill>
                  <a:srgbClr val="00539B"/>
                </a:solidFill>
              </a:rPr>
              <a:t>Simple measures you can take:</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Practice good hand hygiene</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Try to avoid infections</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Treat infections promptly</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Get vaccinated!</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Maintain good overall health</a:t>
            </a:r>
          </a:p>
          <a:p>
            <a:pPr marL="1257300" lvl="4" indent="-342900">
              <a:buFont typeface="Wingdings" pitchFamily="2" charset="2"/>
              <a:buChar char="ü"/>
            </a:pPr>
            <a:endParaRPr lang="en-US" altLang="en-US" sz="2400" b="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2800" dirty="0">
                <a:solidFill>
                  <a:srgbClr val="00539B"/>
                </a:solidFill>
              </a:rPr>
              <a:t>Share &amp; introduce the IPRO brochure</a:t>
            </a:r>
          </a:p>
          <a:p>
            <a:pPr>
              <a:buFont typeface="Wingdings" panose="05000000000000000000" pitchFamily="2" charset="2"/>
              <a:buChar char="§"/>
            </a:pPr>
            <a:r>
              <a:rPr lang="en-US" altLang="en-US" sz="2800" dirty="0">
                <a:solidFill>
                  <a:srgbClr val="00539B"/>
                </a:solidFill>
              </a:rPr>
              <a:t> “Sepsis: Every Minute Counts!” </a:t>
            </a:r>
          </a:p>
        </p:txBody>
      </p:sp>
      <p:pic>
        <p:nvPicPr>
          <p:cNvPr id="6" name="Picture 6" descr="IPRO brochure&#10; “Sepsis: Every Minute Counts!">
            <a:extLst>
              <a:ext uri="{FF2B5EF4-FFF2-40B4-BE49-F238E27FC236}">
                <a16:creationId xmlns:a16="http://schemas.microsoft.com/office/drawing/2014/main" id="{691BEBCA-16BC-EA4B-A43F-15F9475E07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5460"/>
          <a:stretch/>
        </p:blipFill>
        <p:spPr bwMode="auto">
          <a:xfrm>
            <a:off x="7308694" y="814804"/>
            <a:ext cx="2114700" cy="4731018"/>
          </a:xfrm>
          <a:prstGeom prst="rect">
            <a:avLst/>
          </a:prstGeom>
          <a:noFill/>
          <a:ln w="19050">
            <a:solidFill>
              <a:schemeClr val="tx1"/>
            </a:solidFill>
            <a:miter lim="800000"/>
            <a:headEnd/>
            <a:tailEnd/>
          </a:ln>
          <a:effectLst>
            <a:outerShdw blurRad="50800" dist="50800" dir="5400000" algn="ctr" rotWithShape="0">
              <a:srgbClr val="000000">
                <a:alpha val="31000"/>
              </a:srgbClr>
            </a:outerShdw>
          </a:effectLst>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D6111E63-2B24-9B43-AA2C-C13D1EB60C7B}"/>
              </a:ext>
            </a:extLst>
          </p:cNvPr>
          <p:cNvSpPr txBox="1"/>
          <p:nvPr/>
        </p:nvSpPr>
        <p:spPr bwMode="auto">
          <a:xfrm>
            <a:off x="7401494" y="5651356"/>
            <a:ext cx="2319337" cy="27622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C00000"/>
                </a:solidFill>
                <a:latin typeface="Arial" pitchFamily="34" charset="0"/>
                <a:cs typeface="Arial" pitchFamily="34" charset="0"/>
              </a:rPr>
              <a:t>English &amp; Spanish</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36</a:t>
            </a:fld>
            <a:endParaRPr lang="en-US" altLang="en-US" sz="14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64357C53-5FC4-06EE-9B5D-C5B594720DAF}"/>
              </a:ext>
            </a:extLst>
          </p:cNvPr>
          <p:cNvSpPr txBox="1"/>
          <p:nvPr/>
        </p:nvSpPr>
        <p:spPr>
          <a:xfrm>
            <a:off x="9506762" y="2846995"/>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268063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59D8617-4C57-E64B-8A72-9E2B457C9FD3}"/>
              </a:ext>
            </a:extLst>
          </p:cNvPr>
          <p:cNvSpPr>
            <a:spLocks noGrp="1"/>
          </p:cNvSpPr>
          <p:nvPr>
            <p:ph type="title"/>
          </p:nvPr>
        </p:nvSpPr>
        <p:spPr>
          <a:xfrm>
            <a:off x="470694" y="777874"/>
            <a:ext cx="8167688" cy="419100"/>
          </a:xfrm>
        </p:spPr>
        <p:txBody>
          <a:bodyPr/>
          <a:lstStyle/>
          <a:p>
            <a:pPr>
              <a:defRPr/>
            </a:pPr>
            <a:r>
              <a:rPr lang="en-US" altLang="en-US" sz="2800" dirty="0">
                <a:latin typeface="Arial" charset="0"/>
                <a:cs typeface="Arial" charset="0"/>
              </a:rPr>
              <a:t> IPRO Adult Sepsis</a:t>
            </a:r>
            <a:r>
              <a:rPr lang="en-US" altLang="en-US" sz="2800" dirty="0">
                <a:latin typeface="Arial" panose="020B0604020202020204" pitchFamily="34" charset="0"/>
                <a:cs typeface="Arial" panose="020B0604020202020204" pitchFamily="34" charset="0"/>
              </a:rPr>
              <a:t> Zone Tool</a:t>
            </a:r>
          </a:p>
        </p:txBody>
      </p:sp>
      <p:sp>
        <p:nvSpPr>
          <p:cNvPr id="3" name="TextBox 2">
            <a:extLst>
              <a:ext uri="{FF2B5EF4-FFF2-40B4-BE49-F238E27FC236}">
                <a16:creationId xmlns:a16="http://schemas.microsoft.com/office/drawing/2014/main" id="{B4D0EA9F-D0BB-FB48-B5ED-93639D0093D2}"/>
              </a:ext>
            </a:extLst>
          </p:cNvPr>
          <p:cNvSpPr txBox="1"/>
          <p:nvPr/>
        </p:nvSpPr>
        <p:spPr bwMode="auto">
          <a:xfrm>
            <a:off x="1379538" y="1751013"/>
            <a:ext cx="3175000" cy="27622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C00000"/>
                </a:solidFill>
                <a:latin typeface="Arial" pitchFamily="34" charset="0"/>
                <a:cs typeface="Arial" pitchFamily="34" charset="0"/>
              </a:rPr>
              <a:t>English and Spanish</a:t>
            </a:r>
          </a:p>
        </p:txBody>
      </p:sp>
      <p:sp>
        <p:nvSpPr>
          <p:cNvPr id="5" name="TextBox 4">
            <a:extLst>
              <a:ext uri="{FF2B5EF4-FFF2-40B4-BE49-F238E27FC236}">
                <a16:creationId xmlns:a16="http://schemas.microsoft.com/office/drawing/2014/main" id="{E4C65845-9A0D-EA41-907F-857D15AAC3FA}"/>
              </a:ext>
            </a:extLst>
          </p:cNvPr>
          <p:cNvSpPr txBox="1"/>
          <p:nvPr/>
        </p:nvSpPr>
        <p:spPr bwMode="auto">
          <a:xfrm>
            <a:off x="1197770" y="2400300"/>
            <a:ext cx="3497060" cy="1107996"/>
          </a:xfrm>
          <a:prstGeom prst="rect">
            <a:avLst/>
          </a:prstGeom>
          <a:noFill/>
          <a:ln w="9525">
            <a:noFill/>
            <a:miter lim="800000"/>
            <a:headEnd/>
            <a:tailEnd/>
          </a:ln>
        </p:spPr>
        <p:txBody>
          <a:bodyPr wrap="square" lIns="0" tIns="0" rIns="0" bIns="0">
            <a:spAutoFit/>
          </a:bodyPr>
          <a:lstStyle/>
          <a:p>
            <a:pPr marL="342900" indent="-342900" eaLnBrk="1" hangingPunct="1">
              <a:spcAft>
                <a:spcPts val="1000"/>
              </a:spcAft>
              <a:buClr>
                <a:srgbClr val="004080"/>
              </a:buClr>
              <a:defRPr/>
            </a:pPr>
            <a:r>
              <a:rPr lang="en-US" sz="1400" b="1" kern="0" dirty="0">
                <a:solidFill>
                  <a:srgbClr val="00539B"/>
                </a:solidFill>
                <a:latin typeface="Arial" pitchFamily="34" charset="0"/>
                <a:cs typeface="Arial" pitchFamily="34" charset="0"/>
              </a:rPr>
              <a:t> 	</a:t>
            </a:r>
            <a:r>
              <a:rPr lang="en-US" sz="1800" b="1" kern="0" dirty="0">
                <a:solidFill>
                  <a:srgbClr val="00539B"/>
                </a:solidFill>
                <a:latin typeface="Arial" pitchFamily="34" charset="0"/>
                <a:cs typeface="Arial" pitchFamily="34" charset="0"/>
              </a:rPr>
              <a:t>Patient information sheet to self-monitor for the early signs and symptoms of  sepsis</a:t>
            </a:r>
          </a:p>
        </p:txBody>
      </p:sp>
      <p:sp>
        <p:nvSpPr>
          <p:cNvPr id="6" name="TextBox 5">
            <a:extLst>
              <a:ext uri="{FF2B5EF4-FFF2-40B4-BE49-F238E27FC236}">
                <a16:creationId xmlns:a16="http://schemas.microsoft.com/office/drawing/2014/main" id="{0A4A21F0-B41E-5F41-9770-4771CCD6F034}"/>
              </a:ext>
            </a:extLst>
          </p:cNvPr>
          <p:cNvSpPr txBox="1"/>
          <p:nvPr/>
        </p:nvSpPr>
        <p:spPr bwMode="auto">
          <a:xfrm>
            <a:off x="1197769" y="3884613"/>
            <a:ext cx="3617912" cy="138499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00539B"/>
                </a:solidFill>
                <a:latin typeface="Arial" pitchFamily="34" charset="0"/>
                <a:cs typeface="Arial" pitchFamily="34" charset="0"/>
              </a:rPr>
              <a:t> 	Provide this for residents that have either been diagnosed with an infection or are at high risk for developing an infection</a:t>
            </a:r>
          </a:p>
        </p:txBody>
      </p:sp>
      <p:sp>
        <p:nvSpPr>
          <p:cNvPr id="20483" name="Slide Number Placeholder 3">
            <a:extLst>
              <a:ext uri="{FF2B5EF4-FFF2-40B4-BE49-F238E27FC236}">
                <a16:creationId xmlns:a16="http://schemas.microsoft.com/office/drawing/2014/main" id="{6E1F2C5F-1E4B-4741-8097-3A3C5071AA6D}"/>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F58E3D0-6E8D-9E4D-BE2E-62C917EE457B}" type="slidenum">
              <a:rPr lang="en-US" altLang="en-US" sz="1400">
                <a:solidFill>
                  <a:schemeClr val="bg1"/>
                </a:solidFill>
                <a:latin typeface="Arial" panose="020B0604020202020204" pitchFamily="34" charset="0"/>
              </a:rPr>
              <a:pPr/>
              <a:t>37</a:t>
            </a:fld>
            <a:endParaRPr lang="en-US" altLang="en-US" sz="1400" dirty="0">
              <a:solidFill>
                <a:schemeClr val="bg1"/>
              </a:solidFill>
              <a:latin typeface="Arial" panose="020B0604020202020204" pitchFamily="34" charset="0"/>
            </a:endParaRPr>
          </a:p>
        </p:txBody>
      </p:sp>
      <p:pic>
        <p:nvPicPr>
          <p:cNvPr id="7" name="Picture 6" descr="A close-up of a poster&#10;&#10;Description automatically generated">
            <a:extLst>
              <a:ext uri="{FF2B5EF4-FFF2-40B4-BE49-F238E27FC236}">
                <a16:creationId xmlns:a16="http://schemas.microsoft.com/office/drawing/2014/main" id="{F2A897DB-5DD7-C49D-50BC-63632C43A91D}"/>
              </a:ext>
            </a:extLst>
          </p:cNvPr>
          <p:cNvPicPr>
            <a:picLocks noChangeAspect="1"/>
          </p:cNvPicPr>
          <p:nvPr/>
        </p:nvPicPr>
        <p:blipFill>
          <a:blip r:embed="rId3"/>
          <a:stretch>
            <a:fillRect/>
          </a:stretch>
        </p:blipFill>
        <p:spPr>
          <a:xfrm>
            <a:off x="6096000" y="114467"/>
            <a:ext cx="5122460" cy="6629065"/>
          </a:xfrm>
          <a:prstGeom prst="rect">
            <a:avLst/>
          </a:prstGeom>
          <a:ln w="22225">
            <a:solidFill>
              <a:schemeClr val="tx1"/>
            </a:solidFill>
          </a:ln>
        </p:spPr>
      </p:pic>
      <p:sp>
        <p:nvSpPr>
          <p:cNvPr id="2" name="TextBox 1">
            <a:extLst>
              <a:ext uri="{FF2B5EF4-FFF2-40B4-BE49-F238E27FC236}">
                <a16:creationId xmlns:a16="http://schemas.microsoft.com/office/drawing/2014/main" id="{65444CF8-961D-791E-D580-54ECCEDAEFB9}"/>
              </a:ext>
            </a:extLst>
          </p:cNvPr>
          <p:cNvSpPr txBox="1"/>
          <p:nvPr/>
        </p:nvSpPr>
        <p:spPr>
          <a:xfrm>
            <a:off x="1715888" y="5655115"/>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2016165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86" y="551569"/>
            <a:ext cx="9891545" cy="439031"/>
          </a:xfrm>
        </p:spPr>
        <p:txBody>
          <a:bodyPr/>
          <a:lstStyle/>
          <a:p>
            <a:r>
              <a:rPr lang="en-US" sz="3600" dirty="0">
                <a:latin typeface="+mn-lt"/>
              </a:rPr>
              <a:t>Sepsis </a:t>
            </a:r>
          </a:p>
        </p:txBody>
      </p:sp>
      <p:pic>
        <p:nvPicPr>
          <p:cNvPr id="1026" name="Picture 2" descr="Sepsis TIME acron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631" y="1162841"/>
            <a:ext cx="7186960" cy="4532318"/>
          </a:xfrm>
          <a:prstGeom prst="rect">
            <a:avLst/>
          </a:prstGeom>
          <a:noFill/>
          <a:ln w="22225">
            <a:solidFill>
              <a:schemeClr val="tx1"/>
            </a:solidFill>
            <a:miter lim="800000"/>
            <a:headEnd/>
            <a:tailEnd/>
          </a:ln>
          <a:effectLst>
            <a:outerShdw blurRad="50800" dist="50800" dir="54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fld id="{FF23625B-3424-A944-B4F0-DFF685BA7640}" type="slidenum">
              <a:rPr lang="en-US" altLang="en-US" smtClean="0"/>
              <a:pPr/>
              <a:t>38</a:t>
            </a:fld>
            <a:endParaRPr lang="en-US" altLang="en-US" dirty="0"/>
          </a:p>
        </p:txBody>
      </p:sp>
    </p:spTree>
    <p:extLst>
      <p:ext uri="{BB962C8B-B14F-4D97-AF65-F5344CB8AC3E}">
        <p14:creationId xmlns:p14="http://schemas.microsoft.com/office/powerpoint/2010/main" val="2029733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B74D-FBDC-A6F0-D9D7-55894142078F}"/>
              </a:ext>
            </a:extLst>
          </p:cNvPr>
          <p:cNvSpPr>
            <a:spLocks noGrp="1"/>
          </p:cNvSpPr>
          <p:nvPr>
            <p:ph type="title"/>
          </p:nvPr>
        </p:nvSpPr>
        <p:spPr/>
        <p:txBody>
          <a:bodyPr/>
          <a:lstStyle/>
          <a:p>
            <a:r>
              <a:rPr lang="en-US" altLang="en-US" sz="3600" dirty="0">
                <a:latin typeface="+mn-lt"/>
                <a:cs typeface="Arial" charset="0"/>
              </a:rPr>
              <a:t>Quick Reference for Clinicians</a:t>
            </a:r>
            <a:endParaRPr lang="en-US" dirty="0">
              <a:latin typeface="+mn-lt"/>
            </a:endParaRPr>
          </a:p>
        </p:txBody>
      </p:sp>
      <p:pic>
        <p:nvPicPr>
          <p:cNvPr id="4" name="Picture 6">
            <a:extLst>
              <a:ext uri="{FF2B5EF4-FFF2-40B4-BE49-F238E27FC236}">
                <a16:creationId xmlns:a16="http://schemas.microsoft.com/office/drawing/2014/main" id="{0E81A72C-646E-5A8D-5AA1-D4751383B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57922" y="1243693"/>
            <a:ext cx="6822938" cy="4809307"/>
          </a:xfrm>
          <a:prstGeom prst="rect">
            <a:avLst/>
          </a:prstGeom>
          <a:noFill/>
          <a:ln w="19050">
            <a:solidFill>
              <a:schemeClr val="tx1"/>
            </a:solidFill>
            <a:miter lim="800000"/>
            <a:headEnd/>
            <a:tailEnd/>
          </a:ln>
          <a:effectLst>
            <a:reflection endPos="0" dist="50800" dir="5400000" sy="-100000" algn="bl" rotWithShape="0"/>
          </a:effectLst>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1AED553C-3B71-1C12-E22C-0DA00C73520C}"/>
              </a:ext>
            </a:extLst>
          </p:cNvPr>
          <p:cNvSpPr txBox="1"/>
          <p:nvPr/>
        </p:nvSpPr>
        <p:spPr>
          <a:xfrm>
            <a:off x="838200" y="2365943"/>
            <a:ext cx="3119846" cy="2564805"/>
          </a:xfrm>
          <a:prstGeom prst="rect">
            <a:avLst/>
          </a:prstGeom>
          <a:noFill/>
        </p:spPr>
        <p:txBody>
          <a:bodyPr wrap="square" rtlCol="0">
            <a:spAutoFit/>
          </a:bodyPr>
          <a:lstStyle/>
          <a:p>
            <a:pPr marL="342900" indent="-342900" eaLnBrk="1" hangingPunct="1">
              <a:spcAft>
                <a:spcPts val="1000"/>
              </a:spcAft>
              <a:buClr>
                <a:srgbClr val="004080"/>
              </a:buClr>
              <a:defRPr/>
            </a:pPr>
            <a:r>
              <a:rPr lang="en-US" sz="1800" b="1" kern="0" dirty="0">
                <a:solidFill>
                  <a:srgbClr val="00539B"/>
                </a:solidFill>
                <a:latin typeface="Arial" pitchFamily="34" charset="0"/>
                <a:cs typeface="Arial" pitchFamily="34" charset="0"/>
              </a:rPr>
              <a:t>     IPRO will provide laminated Rapid Assessment Guides to physician offices</a:t>
            </a:r>
          </a:p>
          <a:p>
            <a:pPr marL="342900" indent="-342900" eaLnBrk="1" hangingPunct="1">
              <a:spcAft>
                <a:spcPts val="1000"/>
              </a:spcAft>
              <a:buClr>
                <a:srgbClr val="004080"/>
              </a:buClr>
              <a:defRPr/>
            </a:pPr>
            <a:endParaRPr lang="en-US" sz="1800" b="1" kern="0" dirty="0">
              <a:solidFill>
                <a:srgbClr val="00539B"/>
              </a:solidFill>
              <a:latin typeface="Arial" pitchFamily="34" charset="0"/>
              <a:cs typeface="Arial" pitchFamily="34" charset="0"/>
            </a:endParaRPr>
          </a:p>
          <a:p>
            <a:pPr marL="342900" indent="-342900" eaLnBrk="1" hangingPunct="1">
              <a:spcAft>
                <a:spcPts val="1000"/>
              </a:spcAft>
              <a:buClr>
                <a:srgbClr val="004080"/>
              </a:buClr>
              <a:defRPr/>
            </a:pPr>
            <a:r>
              <a:rPr lang="en-US" sz="1800" b="1" kern="0" dirty="0">
                <a:solidFill>
                  <a:srgbClr val="00539B"/>
                </a:solidFill>
                <a:latin typeface="Arial" pitchFamily="34" charset="0"/>
                <a:cs typeface="Arial" pitchFamily="34" charset="0"/>
              </a:rPr>
              <a:t>     They can be posted in exam rooms for quick reference</a:t>
            </a:r>
            <a:endParaRPr lang="en-US" dirty="0"/>
          </a:p>
        </p:txBody>
      </p:sp>
    </p:spTree>
    <p:extLst>
      <p:ext uri="{BB962C8B-B14F-4D97-AF65-F5344CB8AC3E}">
        <p14:creationId xmlns:p14="http://schemas.microsoft.com/office/powerpoint/2010/main" val="351327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D77950-F890-84D0-B3F3-472DEC8DE2ED}"/>
              </a:ext>
            </a:extLst>
          </p:cNvPr>
          <p:cNvSpPr txBox="1">
            <a:spLocks noGrp="1"/>
          </p:cNvSpPr>
          <p:nvPr>
            <p:ph type="title" idx="4294967295"/>
          </p:nvPr>
        </p:nvSpPr>
        <p:spPr>
          <a:xfrm>
            <a:off x="801320" y="1528549"/>
            <a:ext cx="501744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400"/>
              </a:spcAft>
              <a:buClr>
                <a:srgbClr val="004080"/>
              </a:buClr>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j-ea"/>
                <a:cs typeface="+mj-cs"/>
              </a:rPr>
              <a:t>	</a:t>
            </a:r>
            <a:r>
              <a:rPr kumimoji="0" lang="en-US" sz="3200" b="1" i="0" u="none" strike="noStrike" kern="1200" cap="none" spc="0" normalizeH="0" baseline="0" noProof="0" dirty="0">
                <a:ln>
                  <a:noFill/>
                </a:ln>
                <a:solidFill>
                  <a:srgbClr val="00539B"/>
                </a:solidFill>
                <a:effectLst/>
                <a:uLnTx/>
                <a:uFillTx/>
                <a:latin typeface="+mn-lt"/>
                <a:ea typeface="+mj-ea"/>
                <a:cs typeface="+mj-cs"/>
              </a:rPr>
              <a:t>Please complete the </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Pre-Training</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Assessment questions prior to the start of the training session,</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thank you!</a:t>
            </a:r>
            <a:endParaRPr kumimoji="0" lang="en-US" sz="3600" b="1" i="0" u="none" strike="noStrike" kern="1200" cap="none" spc="0" normalizeH="0" baseline="0" noProof="0" dirty="0">
              <a:ln>
                <a:noFill/>
              </a:ln>
              <a:solidFill>
                <a:srgbClr val="00539B"/>
              </a:solidFill>
              <a:effectLst/>
              <a:uLnTx/>
              <a:uFillTx/>
              <a:latin typeface="+mn-lt"/>
              <a:ea typeface="+mj-ea"/>
              <a:cs typeface="+mj-cs"/>
            </a:endParaRPr>
          </a:p>
        </p:txBody>
      </p:sp>
      <p:pic>
        <p:nvPicPr>
          <p:cNvPr id="9" name="Picture 8" descr="Sepsis Awareness Training Pre and Post Assessment">
            <a:extLst>
              <a:ext uri="{FF2B5EF4-FFF2-40B4-BE49-F238E27FC236}">
                <a16:creationId xmlns:a16="http://schemas.microsoft.com/office/drawing/2014/main" id="{FF7F8A50-05E5-317C-893F-34E3D5F20C9E}"/>
              </a:ext>
            </a:extLst>
          </p:cNvPr>
          <p:cNvPicPr>
            <a:picLocks noChangeAspect="1"/>
          </p:cNvPicPr>
          <p:nvPr/>
        </p:nvPicPr>
        <p:blipFill>
          <a:blip r:embed="rId3"/>
          <a:stretch>
            <a:fillRect/>
          </a:stretch>
        </p:blipFill>
        <p:spPr>
          <a:xfrm>
            <a:off x="6373232" y="-1"/>
            <a:ext cx="5285368" cy="6839887"/>
          </a:xfrm>
          <a:prstGeom prst="rect">
            <a:avLst/>
          </a:prstGeom>
          <a:effectLst>
            <a:outerShdw blurRad="50800" dist="50800" dir="5400000" algn="ctr" rotWithShape="0">
              <a:srgbClr val="000000"/>
            </a:outerShdw>
          </a:effectLst>
        </p:spPr>
      </p:pic>
      <p:sp>
        <p:nvSpPr>
          <p:cNvPr id="2" name="Oval 1">
            <a:extLst>
              <a:ext uri="{FF2B5EF4-FFF2-40B4-BE49-F238E27FC236}">
                <a16:creationId xmlns:a16="http://schemas.microsoft.com/office/drawing/2014/main" id="{8F95056A-F965-E1B9-937E-7A3AC00003B4}"/>
              </a:ext>
            </a:extLst>
          </p:cNvPr>
          <p:cNvSpPr/>
          <p:nvPr/>
        </p:nvSpPr>
        <p:spPr>
          <a:xfrm>
            <a:off x="6564573" y="1528549"/>
            <a:ext cx="2456597" cy="32891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DC4FC7-0336-CC7C-AD83-42EC93B35EE2}"/>
              </a:ext>
            </a:extLst>
          </p:cNvPr>
          <p:cNvSpPr txBox="1"/>
          <p:nvPr/>
        </p:nvSpPr>
        <p:spPr>
          <a:xfrm>
            <a:off x="1623474" y="5349226"/>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1933373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AEED9-6F37-7470-302F-CCD5A2539CC6}"/>
              </a:ext>
            </a:extLst>
          </p:cNvPr>
          <p:cNvPicPr>
            <a:picLocks noChangeAspect="1"/>
          </p:cNvPicPr>
          <p:nvPr/>
        </p:nvPicPr>
        <p:blipFill>
          <a:blip r:embed="rId3"/>
          <a:stretch>
            <a:fillRect/>
          </a:stretch>
        </p:blipFill>
        <p:spPr>
          <a:xfrm>
            <a:off x="347869" y="216289"/>
            <a:ext cx="4795882" cy="6425422"/>
          </a:xfrm>
          <a:prstGeom prst="rect">
            <a:avLst/>
          </a:prstGeom>
        </p:spPr>
      </p:pic>
      <p:pic>
        <p:nvPicPr>
          <p:cNvPr id="5" name="Picture 4" descr="A yellow post-it note with a red push pin">
            <a:extLst>
              <a:ext uri="{FF2B5EF4-FFF2-40B4-BE49-F238E27FC236}">
                <a16:creationId xmlns:a16="http://schemas.microsoft.com/office/drawing/2014/main" id="{4028D1E7-D770-824E-B229-1953B86BF9A5}"/>
              </a:ext>
            </a:extLst>
          </p:cNvPr>
          <p:cNvPicPr>
            <a:picLocks noChangeAspect="1"/>
          </p:cNvPicPr>
          <p:nvPr/>
        </p:nvPicPr>
        <p:blipFill>
          <a:blip r:embed="rId4"/>
          <a:stretch>
            <a:fillRect/>
          </a:stretch>
        </p:blipFill>
        <p:spPr>
          <a:xfrm>
            <a:off x="5418709" y="216289"/>
            <a:ext cx="6425422" cy="6425422"/>
          </a:xfrm>
          <a:prstGeom prst="rect">
            <a:avLst/>
          </a:prstGeom>
        </p:spPr>
      </p:pic>
    </p:spTree>
    <p:extLst>
      <p:ext uri="{BB962C8B-B14F-4D97-AF65-F5344CB8AC3E}">
        <p14:creationId xmlns:p14="http://schemas.microsoft.com/office/powerpoint/2010/main" val="214838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3B1E-C957-DC4A-67ED-80E4B2C7ADED}"/>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1DD09191-AC42-79E3-398B-CA26E8791777}"/>
              </a:ext>
            </a:extLst>
          </p:cNvPr>
          <p:cNvPicPr>
            <a:picLocks noGrp="1" noChangeAspect="1"/>
          </p:cNvPicPr>
          <p:nvPr>
            <p:ph idx="1"/>
          </p:nvPr>
        </p:nvPicPr>
        <p:blipFill>
          <a:blip r:embed="rId3"/>
          <a:stretch>
            <a:fillRect/>
          </a:stretch>
        </p:blipFill>
        <p:spPr>
          <a:xfrm>
            <a:off x="5411940" y="1957041"/>
            <a:ext cx="5856135" cy="4805708"/>
          </a:xfrm>
        </p:spPr>
      </p:pic>
      <p:pic>
        <p:nvPicPr>
          <p:cNvPr id="13" name="Picture 12">
            <a:extLst>
              <a:ext uri="{FF2B5EF4-FFF2-40B4-BE49-F238E27FC236}">
                <a16:creationId xmlns:a16="http://schemas.microsoft.com/office/drawing/2014/main" id="{2216271E-B5AB-BA64-A82D-F5CB4E35201B}"/>
              </a:ext>
            </a:extLst>
          </p:cNvPr>
          <p:cNvPicPr>
            <a:picLocks noChangeAspect="1"/>
          </p:cNvPicPr>
          <p:nvPr/>
        </p:nvPicPr>
        <p:blipFill>
          <a:blip r:embed="rId4"/>
          <a:stretch>
            <a:fillRect/>
          </a:stretch>
        </p:blipFill>
        <p:spPr>
          <a:xfrm>
            <a:off x="838200" y="140457"/>
            <a:ext cx="10861110" cy="1648055"/>
          </a:xfrm>
          <a:prstGeom prst="rect">
            <a:avLst/>
          </a:prstGeom>
        </p:spPr>
      </p:pic>
      <p:pic>
        <p:nvPicPr>
          <p:cNvPr id="15" name="Picture 14">
            <a:extLst>
              <a:ext uri="{FF2B5EF4-FFF2-40B4-BE49-F238E27FC236}">
                <a16:creationId xmlns:a16="http://schemas.microsoft.com/office/drawing/2014/main" id="{FEE20E3D-3D9F-E3FA-27D3-3DB0161E64E4}"/>
              </a:ext>
            </a:extLst>
          </p:cNvPr>
          <p:cNvPicPr>
            <a:picLocks noChangeAspect="1"/>
          </p:cNvPicPr>
          <p:nvPr/>
        </p:nvPicPr>
        <p:blipFill>
          <a:blip r:embed="rId5"/>
          <a:stretch>
            <a:fillRect/>
          </a:stretch>
        </p:blipFill>
        <p:spPr>
          <a:xfrm>
            <a:off x="1028726" y="3922560"/>
            <a:ext cx="3610479" cy="2410161"/>
          </a:xfrm>
          <a:prstGeom prst="rect">
            <a:avLst/>
          </a:prstGeom>
        </p:spPr>
      </p:pic>
      <p:pic>
        <p:nvPicPr>
          <p:cNvPr id="17" name="Picture 16">
            <a:extLst>
              <a:ext uri="{FF2B5EF4-FFF2-40B4-BE49-F238E27FC236}">
                <a16:creationId xmlns:a16="http://schemas.microsoft.com/office/drawing/2014/main" id="{0DD96DA6-CDF5-16D0-ADCA-7CEDD6A44C62}"/>
              </a:ext>
            </a:extLst>
          </p:cNvPr>
          <p:cNvPicPr>
            <a:picLocks noChangeAspect="1"/>
          </p:cNvPicPr>
          <p:nvPr/>
        </p:nvPicPr>
        <p:blipFill>
          <a:blip r:embed="rId6"/>
          <a:stretch>
            <a:fillRect/>
          </a:stretch>
        </p:blipFill>
        <p:spPr>
          <a:xfrm>
            <a:off x="1028726" y="2031467"/>
            <a:ext cx="3629532" cy="1905266"/>
          </a:xfrm>
          <a:prstGeom prst="rect">
            <a:avLst/>
          </a:prstGeom>
        </p:spPr>
      </p:pic>
      <p:sp>
        <p:nvSpPr>
          <p:cNvPr id="19" name="TextBox 18">
            <a:extLst>
              <a:ext uri="{FF2B5EF4-FFF2-40B4-BE49-F238E27FC236}">
                <a16:creationId xmlns:a16="http://schemas.microsoft.com/office/drawing/2014/main" id="{C706D9AC-AF4C-E12E-7527-5EA423C63553}"/>
              </a:ext>
            </a:extLst>
          </p:cNvPr>
          <p:cNvSpPr txBox="1"/>
          <p:nvPr/>
        </p:nvSpPr>
        <p:spPr>
          <a:xfrm>
            <a:off x="836892" y="6384967"/>
            <a:ext cx="6096000" cy="523220"/>
          </a:xfrm>
          <a:prstGeom prst="rect">
            <a:avLst/>
          </a:prstGeom>
          <a:noFill/>
        </p:spPr>
        <p:txBody>
          <a:bodyPr wrap="square">
            <a:spAutoFit/>
          </a:bodyPr>
          <a:lstStyle/>
          <a:p>
            <a:r>
              <a:rPr lang="en-US" sz="1400" dirty="0">
                <a:hlinkClick r:id="rId7"/>
              </a:rPr>
              <a:t>https://qi.ipro.org/home/what-about-vaccines-at-every-encounter/</a:t>
            </a:r>
            <a:endParaRPr lang="en-US" sz="1400" dirty="0"/>
          </a:p>
          <a:p>
            <a:endParaRPr lang="en-US" sz="1400" dirty="0"/>
          </a:p>
        </p:txBody>
      </p:sp>
    </p:spTree>
    <p:extLst>
      <p:ext uri="{BB962C8B-B14F-4D97-AF65-F5344CB8AC3E}">
        <p14:creationId xmlns:p14="http://schemas.microsoft.com/office/powerpoint/2010/main" val="3311097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1B31-353C-50D7-A93D-344F73227037}"/>
              </a:ext>
            </a:extLst>
          </p:cNvPr>
          <p:cNvSpPr>
            <a:spLocks noGrp="1"/>
          </p:cNvSpPr>
          <p:nvPr>
            <p:ph type="title"/>
          </p:nvPr>
        </p:nvSpPr>
        <p:spPr/>
        <p:txBody>
          <a:bodyPr/>
          <a:lstStyle/>
          <a:p>
            <a:r>
              <a:rPr lang="en-US" dirty="0">
                <a:latin typeface="+mn-lt"/>
              </a:rPr>
              <a:t>Infection Prevention </a:t>
            </a:r>
          </a:p>
        </p:txBody>
      </p:sp>
      <p:sp>
        <p:nvSpPr>
          <p:cNvPr id="3" name="Content Placeholder 2">
            <a:extLst>
              <a:ext uri="{FF2B5EF4-FFF2-40B4-BE49-F238E27FC236}">
                <a16:creationId xmlns:a16="http://schemas.microsoft.com/office/drawing/2014/main" id="{88060F06-BD94-F6AF-A8F5-638019D2713D}"/>
              </a:ext>
            </a:extLst>
          </p:cNvPr>
          <p:cNvSpPr>
            <a:spLocks noGrp="1"/>
          </p:cNvSpPr>
          <p:nvPr>
            <p:ph idx="1"/>
          </p:nvPr>
        </p:nvSpPr>
        <p:spPr>
          <a:xfrm>
            <a:off x="838200" y="1503827"/>
            <a:ext cx="10515600" cy="3850346"/>
          </a:xfrm>
        </p:spPr>
        <p:txBody>
          <a:bodyPr/>
          <a:lstStyle/>
          <a:p>
            <a:r>
              <a:rPr lang="en-US" sz="2400" b="1" dirty="0">
                <a:solidFill>
                  <a:schemeClr val="accent1"/>
                </a:solidFill>
              </a:rPr>
              <a:t>Hand hygiene</a:t>
            </a:r>
          </a:p>
          <a:p>
            <a:r>
              <a:rPr lang="en-US" sz="2400" b="1" dirty="0">
                <a:solidFill>
                  <a:schemeClr val="accent1"/>
                </a:solidFill>
              </a:rPr>
              <a:t>Limit use of urinary catheters</a:t>
            </a:r>
          </a:p>
          <a:p>
            <a:r>
              <a:rPr lang="en-US" sz="2400" b="1" dirty="0">
                <a:solidFill>
                  <a:schemeClr val="accent1"/>
                </a:solidFill>
              </a:rPr>
              <a:t>Pneumococcal, influenza, COVID vaccination</a:t>
            </a:r>
          </a:p>
          <a:p>
            <a:r>
              <a:rPr lang="en-US" sz="2400" b="1" dirty="0">
                <a:solidFill>
                  <a:schemeClr val="accent1"/>
                </a:solidFill>
              </a:rPr>
              <a:t>Prompt identification and isolation of residents with viral respiratory illness</a:t>
            </a:r>
          </a:p>
          <a:p>
            <a:r>
              <a:rPr lang="en-US" sz="2400" b="1" dirty="0">
                <a:solidFill>
                  <a:schemeClr val="accent1"/>
                </a:solidFill>
              </a:rPr>
              <a:t>Tuberculosis screening</a:t>
            </a:r>
          </a:p>
          <a:p>
            <a:r>
              <a:rPr lang="en-US" sz="2400" b="1" dirty="0">
                <a:solidFill>
                  <a:schemeClr val="accent1"/>
                </a:solidFill>
              </a:rPr>
              <a:t>Antibiotic stewardship</a:t>
            </a:r>
          </a:p>
          <a:p>
            <a:r>
              <a:rPr lang="en-US" sz="2400" b="1" dirty="0">
                <a:solidFill>
                  <a:schemeClr val="accent1"/>
                </a:solidFill>
              </a:rPr>
              <a:t>Employee health</a:t>
            </a:r>
          </a:p>
          <a:p>
            <a:r>
              <a:rPr lang="en-US" sz="2400" b="1" dirty="0">
                <a:solidFill>
                  <a:schemeClr val="accent1"/>
                </a:solidFill>
              </a:rPr>
              <a:t>Outbreak containment protocols</a:t>
            </a:r>
          </a:p>
          <a:p>
            <a:r>
              <a:rPr lang="en-US" sz="2400" b="1" dirty="0">
                <a:solidFill>
                  <a:schemeClr val="accent1"/>
                </a:solidFill>
              </a:rPr>
              <a:t>Infection control policies and procedures</a:t>
            </a:r>
          </a:p>
          <a:p>
            <a:endParaRPr lang="en-US" sz="2400" dirty="0"/>
          </a:p>
          <a:p>
            <a:endParaRPr lang="en-US" sz="2400" dirty="0"/>
          </a:p>
        </p:txBody>
      </p:sp>
      <p:sp>
        <p:nvSpPr>
          <p:cNvPr id="4" name="TextBox 3">
            <a:extLst>
              <a:ext uri="{FF2B5EF4-FFF2-40B4-BE49-F238E27FC236}">
                <a16:creationId xmlns:a16="http://schemas.microsoft.com/office/drawing/2014/main" id="{E077A92D-EB39-2EAE-6D31-2B6C856957A5}"/>
              </a:ext>
            </a:extLst>
          </p:cNvPr>
          <p:cNvSpPr txBox="1"/>
          <p:nvPr/>
        </p:nvSpPr>
        <p:spPr>
          <a:xfrm>
            <a:off x="838200" y="5832088"/>
            <a:ext cx="6945351" cy="1169551"/>
          </a:xfrm>
          <a:prstGeom prst="rect">
            <a:avLst/>
          </a:prstGeom>
          <a:noFill/>
        </p:spPr>
        <p:txBody>
          <a:bodyPr wrap="square" rtlCol="0">
            <a:spAutoFit/>
          </a:bodyPr>
          <a:lstStyle/>
          <a:p>
            <a:r>
              <a:rPr lang="en-US" sz="1400" kern="100" dirty="0">
                <a:effectLst/>
                <a:latin typeface="Calibri" panose="020F0502020204030204" pitchFamily="34" charset="0"/>
                <a:ea typeface="Calibri" panose="020F0502020204030204" pitchFamily="34" charset="0"/>
                <a:cs typeface="Calibri" panose="020F0502020204030204" pitchFamily="34" charset="0"/>
              </a:rPr>
              <a:t>Smith, P. W., Bennett, G., Bradley, S., Drinka, P., Lautenbach, E., Marx, J., Mody, L., Nicolle, L., &amp; Stevenson, K. (2008). SHEA/APIC Guideline: Infection prevention and control in the long-term care facility.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American Journal of Infection Control</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36</a:t>
            </a:r>
            <a:r>
              <a:rPr lang="en-US" sz="1400" kern="100" dirty="0">
                <a:effectLst/>
                <a:latin typeface="Calibri" panose="020F0502020204030204" pitchFamily="34" charset="0"/>
                <a:ea typeface="Calibri" panose="020F0502020204030204" pitchFamily="34" charset="0"/>
                <a:cs typeface="Calibri" panose="020F0502020204030204" pitchFamily="34" charset="0"/>
              </a:rPr>
              <a:t>(7), 504–535. https://doi.org/10.1016/j.ajic.2008.06.001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162357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13B08D8-FC71-6A40-ACE9-9C9F0DE36E4E}"/>
              </a:ext>
            </a:extLst>
          </p:cNvPr>
          <p:cNvSpPr>
            <a:spLocks noGrp="1"/>
          </p:cNvSpPr>
          <p:nvPr>
            <p:ph type="title"/>
          </p:nvPr>
        </p:nvSpPr>
        <p:spPr>
          <a:xfrm>
            <a:off x="901907" y="611150"/>
            <a:ext cx="4513489" cy="425501"/>
          </a:xfrm>
        </p:spPr>
        <p:txBody>
          <a:bodyPr/>
          <a:lstStyle/>
          <a:p>
            <a:pPr>
              <a:defRPr/>
            </a:pPr>
            <a:r>
              <a:rPr lang="en-US" altLang="en-US" dirty="0">
                <a:latin typeface="+mn-lt"/>
                <a:cs typeface="Arial" charset="0"/>
              </a:rPr>
              <a:t>How You Can Help</a:t>
            </a:r>
          </a:p>
        </p:txBody>
      </p:sp>
      <p:sp>
        <p:nvSpPr>
          <p:cNvPr id="25604" name="Rectangle 3">
            <a:extLst>
              <a:ext uri="{FF2B5EF4-FFF2-40B4-BE49-F238E27FC236}">
                <a16:creationId xmlns:a16="http://schemas.microsoft.com/office/drawing/2014/main" id="{83F679E6-FFF9-FD4D-8691-2AFDD71C9910}"/>
              </a:ext>
            </a:extLst>
          </p:cNvPr>
          <p:cNvSpPr>
            <a:spLocks noChangeArrowheads="1"/>
          </p:cNvSpPr>
          <p:nvPr/>
        </p:nvSpPr>
        <p:spPr bwMode="auto">
          <a:xfrm>
            <a:off x="1248710" y="1611313"/>
            <a:ext cx="10493524"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457200" indent="-457200">
              <a:lnSpc>
                <a:spcPct val="150000"/>
              </a:lnSpc>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Familiarize yourself with the early signs of sepsis</a:t>
            </a:r>
          </a:p>
          <a:p>
            <a:pPr marL="457200" indent="-457200">
              <a:lnSpc>
                <a:spcPct val="150000"/>
              </a:lnSpc>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Know who is at high risk for sepsis</a:t>
            </a:r>
          </a:p>
          <a:p>
            <a:pPr marL="457200" indent="-457200">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Educate residents, family, friends and loved ones about the signs &amp; symptoms of sepsis</a:t>
            </a:r>
          </a:p>
          <a:p>
            <a:pPr marL="457200" indent="-457200">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Be cognizant of health literacy and its implications:</a:t>
            </a:r>
          </a:p>
          <a:p>
            <a:pPr>
              <a:spcAft>
                <a:spcPts val="0"/>
              </a:spcAft>
              <a:buClr>
                <a:srgbClr val="00B0F0"/>
              </a:buClr>
              <a:defRPr/>
            </a:pPr>
            <a:r>
              <a:rPr lang="en-US" altLang="en-US" dirty="0">
                <a:latin typeface="Arial" charset="0"/>
                <a:cs typeface="Arial" charset="0"/>
              </a:rPr>
              <a:t> </a:t>
            </a:r>
          </a:p>
          <a:p>
            <a:pPr lvl="2" indent="0">
              <a:spcAft>
                <a:spcPts val="0"/>
              </a:spcAft>
              <a:buClr>
                <a:srgbClr val="00B0F0"/>
              </a:buClr>
              <a:buFont typeface="Wingdings" pitchFamily="2" charset="2"/>
              <a:buNone/>
              <a:defRPr/>
            </a:pPr>
            <a:r>
              <a:rPr lang="en-US" altLang="en-US" sz="2000" b="1" dirty="0">
                <a:latin typeface="Arial" charset="0"/>
                <a:cs typeface="Arial" charset="0"/>
              </a:rPr>
              <a:t>Explain information to patients in a manner they can understand</a:t>
            </a:r>
          </a:p>
          <a:p>
            <a:pPr lvl="2" indent="0">
              <a:spcAft>
                <a:spcPts val="0"/>
              </a:spcAft>
              <a:buClr>
                <a:srgbClr val="00B0F0"/>
              </a:buClr>
              <a:buFont typeface="Wingdings" pitchFamily="2" charset="2"/>
              <a:buNone/>
              <a:defRPr/>
            </a:pPr>
            <a:endParaRPr lang="en-US" altLang="en-US" sz="1800" dirty="0"/>
          </a:p>
          <a:p>
            <a:pPr marL="914400" lvl="4" indent="0">
              <a:spcAft>
                <a:spcPts val="0"/>
              </a:spcAft>
              <a:buClr>
                <a:srgbClr val="00B0F0"/>
              </a:buClr>
              <a:defRPr/>
            </a:pPr>
            <a:r>
              <a:rPr lang="en-US" altLang="en-US" sz="1400" dirty="0">
                <a:solidFill>
                  <a:srgbClr val="C00000"/>
                </a:solidFill>
              </a:rPr>
              <a:t>		</a:t>
            </a:r>
            <a:r>
              <a:rPr lang="en-US" altLang="en-US" sz="2000" b="1" dirty="0">
                <a:solidFill>
                  <a:srgbClr val="C00000"/>
                </a:solidFill>
                <a:latin typeface="Arial" charset="0"/>
                <a:cs typeface="Arial" charset="0"/>
              </a:rPr>
              <a:t>Teach Back Method</a:t>
            </a:r>
            <a:r>
              <a:rPr lang="en-US" altLang="en-US" sz="1800" dirty="0"/>
              <a:t>				</a:t>
            </a:r>
            <a:endParaRPr lang="en-US" altLang="en-US" sz="2000" dirty="0">
              <a:latin typeface="Arial" charset="0"/>
              <a:cs typeface="Arial" charset="0"/>
            </a:endParaRPr>
          </a:p>
          <a:p>
            <a:endParaRPr lang="en-US" altLang="en-US" b="1" dirty="0">
              <a:solidFill>
                <a:srgbClr val="00539B"/>
              </a:solidFill>
            </a:endParaRPr>
          </a:p>
        </p:txBody>
      </p:sp>
      <p:pic>
        <p:nvPicPr>
          <p:cNvPr id="2" name="Picture 1">
            <a:extLst>
              <a:ext uri="{FF2B5EF4-FFF2-40B4-BE49-F238E27FC236}">
                <a16:creationId xmlns:a16="http://schemas.microsoft.com/office/drawing/2014/main" id="{1E8E0A86-CDAC-1081-0F48-B942A80BC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634" y="268301"/>
            <a:ext cx="2768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11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image highlighting the &quot;Post Training Assessment questions&quot; questions on the Sepsis awarness training Pre and Post Assesment non clinical staff flyer">
            <a:extLst>
              <a:ext uri="{FF2B5EF4-FFF2-40B4-BE49-F238E27FC236}">
                <a16:creationId xmlns:a16="http://schemas.microsoft.com/office/drawing/2014/main" id="{376EB7E0-FA82-6EE5-350F-43D759611366}"/>
              </a:ext>
            </a:extLst>
          </p:cNvPr>
          <p:cNvSpPr txBox="1">
            <a:spLocks noGrp="1"/>
          </p:cNvSpPr>
          <p:nvPr>
            <p:ph type="title" idx="4294967295"/>
          </p:nvPr>
        </p:nvSpPr>
        <p:spPr>
          <a:xfrm>
            <a:off x="6875310" y="1309231"/>
            <a:ext cx="4211790" cy="30623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39B"/>
                </a:solidFill>
                <a:effectLst/>
                <a:uLnTx/>
                <a:uFillTx/>
                <a:latin typeface="+mn-lt"/>
                <a:ea typeface="+mn-ea"/>
                <a:cs typeface="+mj-cs"/>
              </a:rPr>
              <a:t>Please complete Post Training Assessment questions and hand in to presenter at the end of training session</a:t>
            </a:r>
            <a:endParaRPr kumimoji="0" lang="en-US" sz="3200" b="1" i="0" u="none" strike="noStrike" kern="1200" cap="none" spc="0" normalizeH="0" baseline="0" noProof="0" dirty="0">
              <a:ln>
                <a:noFill/>
              </a:ln>
              <a:solidFill>
                <a:srgbClr val="00539B"/>
              </a:solidFill>
              <a:effectLst/>
              <a:uLnTx/>
              <a:uFillTx/>
              <a:latin typeface="+mn-lt"/>
              <a:ea typeface="+mj-ea"/>
              <a:cs typeface="+mj-cs"/>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39B"/>
                </a:solidFill>
                <a:effectLst/>
                <a:uLnTx/>
                <a:uFillTx/>
                <a:latin typeface="+mn-lt"/>
                <a:ea typeface="+mn-ea"/>
                <a:cs typeface="+mj-cs"/>
              </a:rPr>
              <a:t>Thank you!</a:t>
            </a:r>
            <a:endParaRPr kumimoji="0" lang="en-US" sz="3600" b="1" i="0" u="none" strike="noStrike" kern="1200" cap="none" spc="0" normalizeH="0" baseline="0" noProof="0" dirty="0">
              <a:ln>
                <a:noFill/>
              </a:ln>
              <a:solidFill>
                <a:srgbClr val="00539B"/>
              </a:solidFill>
              <a:effectLst/>
              <a:uLnTx/>
              <a:uFillTx/>
              <a:latin typeface="+mj-lt"/>
              <a:ea typeface="+mj-ea"/>
              <a:cs typeface="+mj-cs"/>
            </a:endParaRPr>
          </a:p>
        </p:txBody>
      </p:sp>
      <p:pic>
        <p:nvPicPr>
          <p:cNvPr id="4" name="Picture 3" descr="Picture of Sepsis Awareness Training Pre and Post Assessment ">
            <a:extLst>
              <a:ext uri="{FF2B5EF4-FFF2-40B4-BE49-F238E27FC236}">
                <a16:creationId xmlns:a16="http://schemas.microsoft.com/office/drawing/2014/main" id="{ABCC9D52-DACA-2A87-1A9C-2FBDE6D0AD9C}"/>
              </a:ext>
            </a:extLst>
          </p:cNvPr>
          <p:cNvPicPr>
            <a:picLocks noChangeAspect="1"/>
          </p:cNvPicPr>
          <p:nvPr/>
        </p:nvPicPr>
        <p:blipFill>
          <a:blip r:embed="rId3"/>
          <a:stretch>
            <a:fillRect/>
          </a:stretch>
        </p:blipFill>
        <p:spPr>
          <a:xfrm>
            <a:off x="591863" y="0"/>
            <a:ext cx="5174756" cy="6696742"/>
          </a:xfrm>
          <a:prstGeom prst="rect">
            <a:avLst/>
          </a:prstGeom>
          <a:effectLst>
            <a:outerShdw blurRad="50800" dist="50800" dir="5400000" algn="ctr" rotWithShape="0">
              <a:srgbClr val="000000"/>
            </a:outerShdw>
          </a:effectLst>
        </p:spPr>
      </p:pic>
      <p:sp>
        <p:nvSpPr>
          <p:cNvPr id="2" name="Oval 1">
            <a:extLst>
              <a:ext uri="{FF2B5EF4-FFF2-40B4-BE49-F238E27FC236}">
                <a16:creationId xmlns:a16="http://schemas.microsoft.com/office/drawing/2014/main" id="{EA38053F-A248-065F-DAC8-F2F6C895F59C}"/>
              </a:ext>
            </a:extLst>
          </p:cNvPr>
          <p:cNvSpPr/>
          <p:nvPr/>
        </p:nvSpPr>
        <p:spPr>
          <a:xfrm>
            <a:off x="3179241" y="1703815"/>
            <a:ext cx="2456597" cy="32891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DA8D8B1-AEB5-5036-01D7-19D2B1EAD0D5}"/>
              </a:ext>
            </a:extLst>
          </p:cNvPr>
          <p:cNvSpPr txBox="1"/>
          <p:nvPr/>
        </p:nvSpPr>
        <p:spPr>
          <a:xfrm>
            <a:off x="8027927" y="5144861"/>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2359367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653E21EE-27AE-E68F-415D-095F5B2D628E}"/>
              </a:ext>
            </a:extLst>
          </p:cNvPr>
          <p:cNvPicPr>
            <a:picLocks noChangeAspect="1"/>
          </p:cNvPicPr>
          <p:nvPr/>
        </p:nvPicPr>
        <p:blipFill>
          <a:blip r:embed="rId3"/>
          <a:stretch>
            <a:fillRect/>
          </a:stretch>
        </p:blipFill>
        <p:spPr>
          <a:xfrm>
            <a:off x="8323116" y="1640629"/>
            <a:ext cx="2462645" cy="1644897"/>
          </a:xfrm>
          <a:prstGeom prst="rect">
            <a:avLst/>
          </a:prstGeom>
          <a:ln w="15875">
            <a:solidFill>
              <a:schemeClr val="tx1"/>
            </a:solidFill>
          </a:ln>
        </p:spPr>
      </p:pic>
      <p:sp>
        <p:nvSpPr>
          <p:cNvPr id="3" name="Content Placeholder 2">
            <a:extLst>
              <a:ext uri="{FF2B5EF4-FFF2-40B4-BE49-F238E27FC236}">
                <a16:creationId xmlns:a16="http://schemas.microsoft.com/office/drawing/2014/main" id="{68C36E27-CD8B-55DE-6FC4-E5D97A6D2365}"/>
              </a:ext>
            </a:extLst>
          </p:cNvPr>
          <p:cNvSpPr>
            <a:spLocks noGrp="1"/>
          </p:cNvSpPr>
          <p:nvPr>
            <p:ph idx="1"/>
          </p:nvPr>
        </p:nvSpPr>
        <p:spPr>
          <a:xfrm>
            <a:off x="599209" y="1640629"/>
            <a:ext cx="11236036" cy="2517930"/>
          </a:xfrm>
        </p:spPr>
        <p:txBody>
          <a:bodyPr/>
          <a:lstStyle/>
          <a:p>
            <a:pPr marL="0" indent="0">
              <a:buNone/>
            </a:pPr>
            <a:r>
              <a:rPr lang="en-US" b="1" dirty="0">
                <a:solidFill>
                  <a:schemeClr val="accent6"/>
                </a:solidFill>
              </a:rPr>
              <a:t>In Order To……….</a:t>
            </a:r>
          </a:p>
          <a:p>
            <a:pPr>
              <a:buFont typeface="Wingdings" panose="05000000000000000000" pitchFamily="2" charset="2"/>
              <a:buChar char="ü"/>
            </a:pPr>
            <a:r>
              <a:rPr lang="en-US" sz="2200" b="1" dirty="0">
                <a:solidFill>
                  <a:schemeClr val="accent6"/>
                </a:solidFill>
              </a:rPr>
              <a:t>Maximize the information learned today </a:t>
            </a:r>
          </a:p>
          <a:p>
            <a:pPr>
              <a:buFont typeface="Wingdings" panose="05000000000000000000" pitchFamily="2" charset="2"/>
              <a:buChar char="ü"/>
            </a:pPr>
            <a:r>
              <a:rPr lang="en-US" sz="2200" b="1" dirty="0">
                <a:solidFill>
                  <a:schemeClr val="accent6"/>
                </a:solidFill>
              </a:rPr>
              <a:t>Improve staff knowledge on sepsis</a:t>
            </a:r>
          </a:p>
          <a:p>
            <a:pPr>
              <a:buFont typeface="Wingdings" panose="05000000000000000000" pitchFamily="2" charset="2"/>
              <a:buChar char="ü"/>
            </a:pPr>
            <a:r>
              <a:rPr lang="en-US" sz="2200" b="1" dirty="0">
                <a:solidFill>
                  <a:schemeClr val="accent6"/>
                </a:solidFill>
              </a:rPr>
              <a:t>Promote early identification of sepsis in residents</a:t>
            </a:r>
          </a:p>
          <a:p>
            <a:pPr>
              <a:buFont typeface="Wingdings" panose="05000000000000000000" pitchFamily="2" charset="2"/>
              <a:buChar char="ü"/>
            </a:pPr>
            <a:r>
              <a:rPr lang="en-US" sz="2200" b="1" dirty="0">
                <a:solidFill>
                  <a:schemeClr val="accent6"/>
                </a:solidFill>
              </a:rPr>
              <a:t>Achieve improve health outcomes related to sepsis </a:t>
            </a:r>
          </a:p>
          <a:p>
            <a:pPr marL="0" indent="0">
              <a:spcBef>
                <a:spcPts val="600"/>
              </a:spcBef>
              <a:buNone/>
            </a:pPr>
            <a:endParaRPr lang="en-US" sz="2400" b="1" dirty="0">
              <a:solidFill>
                <a:schemeClr val="accent6"/>
              </a:solidFill>
            </a:endParaRPr>
          </a:p>
          <a:p>
            <a:pPr marL="0" indent="0">
              <a:buNone/>
            </a:pPr>
            <a:r>
              <a:rPr lang="en-US" b="1" dirty="0">
                <a:solidFill>
                  <a:schemeClr val="accent6"/>
                </a:solidFill>
              </a:rPr>
              <a:t>Our Ask…….</a:t>
            </a:r>
          </a:p>
          <a:p>
            <a:pPr>
              <a:lnSpc>
                <a:spcPct val="100000"/>
              </a:lnSpc>
              <a:spcBef>
                <a:spcPts val="600"/>
              </a:spcBef>
              <a:buFont typeface="Wingdings" panose="05000000000000000000" pitchFamily="2" charset="2"/>
              <a:buChar char="ü"/>
            </a:pPr>
            <a:r>
              <a:rPr lang="en-US" sz="2200" b="1" dirty="0">
                <a:solidFill>
                  <a:srgbClr val="FF0000"/>
                </a:solidFill>
                <a:effectLst>
                  <a:outerShdw blurRad="38100" dist="38100" dir="2700000" algn="tl">
                    <a:srgbClr val="000000">
                      <a:alpha val="43137"/>
                    </a:srgbClr>
                  </a:outerShdw>
                </a:effectLst>
              </a:rPr>
              <a:t>Conduct at least one Sepsis Training for clinical staff &amp; one for non-clinical staff within your practice</a:t>
            </a:r>
          </a:p>
          <a:p>
            <a:pPr>
              <a:buClr>
                <a:schemeClr val="accent1"/>
              </a:buClr>
              <a:buFont typeface="Wingdings" panose="05000000000000000000" pitchFamily="2" charset="2"/>
              <a:buChar char="ü"/>
            </a:pPr>
            <a:endParaRPr lang="en-US" sz="2200" b="1" dirty="0">
              <a:solidFill>
                <a:srgbClr val="00539B"/>
              </a:solidFill>
            </a:endParaRPr>
          </a:p>
        </p:txBody>
      </p:sp>
      <p:sp>
        <p:nvSpPr>
          <p:cNvPr id="4" name="TextBox 3">
            <a:extLst>
              <a:ext uri="{FF2B5EF4-FFF2-40B4-BE49-F238E27FC236}">
                <a16:creationId xmlns:a16="http://schemas.microsoft.com/office/drawing/2014/main" id="{880AD09B-F40C-B21B-D24D-1C57F029D88D}"/>
              </a:ext>
            </a:extLst>
          </p:cNvPr>
          <p:cNvSpPr txBox="1"/>
          <p:nvPr/>
        </p:nvSpPr>
        <p:spPr>
          <a:xfrm>
            <a:off x="464127" y="504332"/>
            <a:ext cx="7142018"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Our Ask…..Please Go Forth &amp; Train!</a:t>
            </a:r>
          </a:p>
        </p:txBody>
      </p:sp>
    </p:spTree>
    <p:extLst>
      <p:ext uri="{BB962C8B-B14F-4D97-AF65-F5344CB8AC3E}">
        <p14:creationId xmlns:p14="http://schemas.microsoft.com/office/powerpoint/2010/main" val="410624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297DBCB-003A-374F-94A6-9505A89316A2}"/>
              </a:ext>
            </a:extLst>
          </p:cNvPr>
          <p:cNvSpPr>
            <a:spLocks noGrp="1"/>
          </p:cNvSpPr>
          <p:nvPr>
            <p:ph type="title"/>
          </p:nvPr>
        </p:nvSpPr>
        <p:spPr>
          <a:xfrm>
            <a:off x="663408" y="693436"/>
            <a:ext cx="8167687" cy="439737"/>
          </a:xfrm>
        </p:spPr>
        <p:txBody>
          <a:bodyPr/>
          <a:lstStyle/>
          <a:p>
            <a:pPr>
              <a:defRPr/>
            </a:pPr>
            <a:r>
              <a:rPr lang="en-US" altLang="en-US" sz="3600" dirty="0">
                <a:latin typeface="+mn-lt"/>
                <a:cs typeface="Arial" charset="0"/>
              </a:rPr>
              <a:t>Every Minute Counts!</a:t>
            </a:r>
          </a:p>
        </p:txBody>
      </p:sp>
      <p:sp>
        <p:nvSpPr>
          <p:cNvPr id="14339" name="Content Placeholder 2">
            <a:extLst>
              <a:ext uri="{FF2B5EF4-FFF2-40B4-BE49-F238E27FC236}">
                <a16:creationId xmlns:a16="http://schemas.microsoft.com/office/drawing/2014/main" id="{5576B0BB-5F46-714C-A954-BD225375DB5E}"/>
              </a:ext>
            </a:extLst>
          </p:cNvPr>
          <p:cNvSpPr>
            <a:spLocks noGrp="1"/>
          </p:cNvSpPr>
          <p:nvPr>
            <p:ph idx="1"/>
          </p:nvPr>
        </p:nvSpPr>
        <p:spPr>
          <a:xfrm>
            <a:off x="584412" y="1903246"/>
            <a:ext cx="7120337" cy="3749618"/>
          </a:xfrm>
        </p:spPr>
        <p:txBody>
          <a:bodyPr/>
          <a:lstStyle/>
          <a:p>
            <a:pPr marL="0" indent="0">
              <a:buClr>
                <a:srgbClr val="00539B"/>
              </a:buClr>
              <a:buNone/>
              <a:defRPr/>
            </a:pPr>
            <a:r>
              <a:rPr lang="en-US" altLang="en-US" sz="2400" b="1" dirty="0">
                <a:solidFill>
                  <a:srgbClr val="C00000"/>
                </a:solidFill>
                <a:cs typeface="Arial" charset="0"/>
              </a:rPr>
              <a:t>TREAT SEPSIS AS A MEDICAL EMERGENCY</a:t>
            </a:r>
          </a:p>
          <a:p>
            <a:pPr marL="0" indent="0">
              <a:buClr>
                <a:srgbClr val="00539B"/>
              </a:buClr>
              <a:buNone/>
              <a:defRPr/>
            </a:pPr>
            <a:r>
              <a:rPr lang="en-US" altLang="en-US" sz="1600" b="1" dirty="0">
                <a:solidFill>
                  <a:srgbClr val="C00000"/>
                </a:solidFill>
              </a:rPr>
              <a:t>NOTIFY PHYSICIAN ASAP IF RESIDENT EXHIBITS THE SIGNS OF SEPSIS</a:t>
            </a:r>
          </a:p>
          <a:p>
            <a:pPr lvl="4" indent="0">
              <a:buClr>
                <a:srgbClr val="00539B"/>
              </a:buClr>
              <a:buFont typeface="Arial" charset="0"/>
              <a:buNone/>
              <a:defRPr/>
            </a:pPr>
            <a:endParaRPr lang="en-US" altLang="en-US" i="1" dirty="0"/>
          </a:p>
          <a:p>
            <a:pPr marL="342900" indent="-342900">
              <a:buClr>
                <a:srgbClr val="00539B"/>
              </a:buClr>
              <a:buFont typeface="Wingdings" pitchFamily="2" charset="2"/>
              <a:buChar char="§"/>
              <a:defRPr/>
            </a:pPr>
            <a:r>
              <a:rPr lang="en-US" altLang="en-US" sz="2400" dirty="0">
                <a:solidFill>
                  <a:srgbClr val="00539B"/>
                </a:solidFill>
                <a:cs typeface="Arial" charset="0"/>
              </a:rPr>
              <a:t>Sepsis is treatable and can be prevented from progressing to septic shock…</a:t>
            </a:r>
            <a:r>
              <a:rPr lang="en-US" altLang="en-US" sz="2400" u="sng" dirty="0">
                <a:solidFill>
                  <a:srgbClr val="00539B"/>
                </a:solidFill>
                <a:cs typeface="Arial" charset="0"/>
              </a:rPr>
              <a:t>BUT</a:t>
            </a:r>
            <a:r>
              <a:rPr lang="en-US" altLang="en-US" sz="2400" dirty="0">
                <a:solidFill>
                  <a:srgbClr val="00539B"/>
                </a:solidFill>
                <a:cs typeface="Arial" charset="0"/>
              </a:rPr>
              <a:t>  it must first be suspected!</a:t>
            </a:r>
          </a:p>
          <a:p>
            <a:pPr>
              <a:buClr>
                <a:srgbClr val="00539B"/>
              </a:buClr>
              <a:defRPr/>
            </a:pPr>
            <a:endParaRPr lang="en-US" altLang="en-US" sz="2400" dirty="0">
              <a:solidFill>
                <a:srgbClr val="00539B"/>
              </a:solidFill>
              <a:cs typeface="Arial" charset="0"/>
            </a:endParaRPr>
          </a:p>
          <a:p>
            <a:pPr marL="342900" indent="-342900">
              <a:buClr>
                <a:srgbClr val="00539B"/>
              </a:buClr>
              <a:buFont typeface="Wingdings" pitchFamily="2" charset="2"/>
              <a:buChar char="§"/>
              <a:defRPr/>
            </a:pPr>
            <a:r>
              <a:rPr lang="en-US" altLang="en-US" sz="2400" dirty="0">
                <a:solidFill>
                  <a:srgbClr val="00539B"/>
                </a:solidFill>
                <a:cs typeface="Arial" charset="0"/>
              </a:rPr>
              <a:t>Early, prompt recognition and treatment improves survival rates</a:t>
            </a:r>
          </a:p>
          <a:p>
            <a:pPr>
              <a:buClr>
                <a:srgbClr val="00539B"/>
              </a:buClr>
              <a:defRPr/>
            </a:pPr>
            <a:endParaRPr lang="en-US" altLang="en-US" sz="2400" dirty="0">
              <a:solidFill>
                <a:srgbClr val="00539B"/>
              </a:solidFill>
              <a:cs typeface="Arial" charset="0"/>
            </a:endParaRPr>
          </a:p>
          <a:p>
            <a:pPr marL="0" indent="0">
              <a:buClr>
                <a:srgbClr val="00B0F0"/>
              </a:buClr>
              <a:buNone/>
              <a:defRPr/>
            </a:pPr>
            <a:endParaRPr lang="en-US" altLang="en-US" sz="2000" dirty="0">
              <a:latin typeface="Arial" charset="0"/>
              <a:cs typeface="Arial" charset="0"/>
            </a:endParaRPr>
          </a:p>
          <a:p>
            <a:pPr>
              <a:buClr>
                <a:srgbClr val="00B0F0"/>
              </a:buClr>
              <a:defRPr/>
            </a:pPr>
            <a:endParaRPr lang="en-US" altLang="en-US" sz="2000" baseline="100000" dirty="0">
              <a:solidFill>
                <a:srgbClr val="FF0000"/>
              </a:solidFill>
              <a:latin typeface="Arial" charset="0"/>
              <a:cs typeface="Arial" charset="0"/>
            </a:endParaRPr>
          </a:p>
        </p:txBody>
      </p:sp>
      <p:pic>
        <p:nvPicPr>
          <p:cNvPr id="4" name="Picture 3" descr="image of a clock">
            <a:extLst>
              <a:ext uri="{FF2B5EF4-FFF2-40B4-BE49-F238E27FC236}">
                <a16:creationId xmlns:a16="http://schemas.microsoft.com/office/drawing/2014/main" id="{9635447E-503F-8E4E-AD84-3BC9B6CB5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671" y="1842251"/>
            <a:ext cx="3871609" cy="3871609"/>
          </a:xfrm>
          <a:prstGeom prst="rect">
            <a:avLst/>
          </a:prstGeom>
        </p:spPr>
      </p:pic>
      <p:sp>
        <p:nvSpPr>
          <p:cNvPr id="2" name="TextBox 1">
            <a:extLst>
              <a:ext uri="{FF2B5EF4-FFF2-40B4-BE49-F238E27FC236}">
                <a16:creationId xmlns:a16="http://schemas.microsoft.com/office/drawing/2014/main" id="{CE82639E-37FE-A44A-A160-35EEC0E665B5}"/>
              </a:ext>
            </a:extLst>
          </p:cNvPr>
          <p:cNvSpPr txBox="1"/>
          <p:nvPr/>
        </p:nvSpPr>
        <p:spPr bwMode="auto">
          <a:xfrm>
            <a:off x="9488455" y="6296818"/>
            <a:ext cx="2601912" cy="169863"/>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100" i="1" dirty="0">
                <a:latin typeface="Arial" panose="020B0604020202020204" pitchFamily="34" charset="0"/>
                <a:cs typeface="Arial" panose="020B0604020202020204" pitchFamily="34" charset="0"/>
              </a:rPr>
              <a:t>1. Crit Care Med,2006; 34: 1589-96.</a:t>
            </a:r>
            <a:endParaRPr lang="en-US" sz="1100" kern="0" dirty="0">
              <a:solidFill>
                <a:srgbClr val="00539B"/>
              </a:solidFill>
              <a:latin typeface="Arial" pitchFamily="34" charset="0"/>
              <a:cs typeface="Arial" pitchFamily="34" charset="0"/>
            </a:endParaRPr>
          </a:p>
        </p:txBody>
      </p:sp>
      <p:sp>
        <p:nvSpPr>
          <p:cNvPr id="21508" name="Slide Number Placeholder 3">
            <a:extLst>
              <a:ext uri="{FF2B5EF4-FFF2-40B4-BE49-F238E27FC236}">
                <a16:creationId xmlns:a16="http://schemas.microsoft.com/office/drawing/2014/main" id="{38FD52E4-D402-8342-A48A-F2BCDC303AD6}"/>
              </a:ext>
            </a:extLst>
          </p:cNvPr>
          <p:cNvSpPr>
            <a:spLocks noGrp="1"/>
          </p:cNvSpPr>
          <p:nvPr>
            <p:ph type="sldNum" sz="quarter" idx="10"/>
          </p:nvPr>
        </p:nvSpPr>
        <p:spPr>
          <a:xfrm>
            <a:off x="90617" y="6642806"/>
            <a:ext cx="11620500" cy="1698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1765A080-97CC-D649-B6E1-2CB21928BEC6}" type="slidenum">
              <a:rPr lang="en-US" altLang="en-US" sz="1400">
                <a:solidFill>
                  <a:schemeClr val="bg1"/>
                </a:solidFill>
                <a:latin typeface="Arial" panose="020B0604020202020204" pitchFamily="34" charset="0"/>
              </a:rPr>
              <a:pPr/>
              <a:t>46</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496697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791087" y="603422"/>
            <a:ext cx="8904059" cy="423193"/>
          </a:xfrm>
        </p:spPr>
        <p:txBody>
          <a:bodyPr/>
          <a:lstStyle/>
          <a:p>
            <a:pPr>
              <a:defRPr/>
            </a:pPr>
            <a:r>
              <a:rPr lang="en-US" dirty="0">
                <a:solidFill>
                  <a:schemeClr val="accent6"/>
                </a:solidFill>
                <a:latin typeface="+mn-lt"/>
              </a:rPr>
              <a:t>Sepsis Alliance </a:t>
            </a:r>
            <a:r>
              <a:rPr lang="en-US" i="1" dirty="0">
                <a:solidFill>
                  <a:srgbClr val="C00000"/>
                </a:solidFill>
                <a:latin typeface="+mn-lt"/>
              </a:rPr>
              <a:t>Sepsis: </a:t>
            </a:r>
            <a:r>
              <a:rPr lang="en-US" i="1" dirty="0">
                <a:latin typeface="+mn-lt"/>
              </a:rPr>
              <a:t>Emergency </a:t>
            </a:r>
            <a:r>
              <a:rPr lang="en-US" dirty="0">
                <a:latin typeface="+mn-lt"/>
              </a:rPr>
              <a:t>Video</a:t>
            </a:r>
            <a:endParaRPr lang="en-US" altLang="en-US" dirty="0">
              <a:latin typeface="+mn-lt"/>
              <a:cs typeface="Arial" charset="0"/>
            </a:endParaRP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47</a:t>
            </a:fld>
            <a:endParaRPr lang="en-US" altLang="en-US" sz="1400" dirty="0">
              <a:solidFill>
                <a:schemeClr val="bg1"/>
              </a:solidFill>
              <a:latin typeface="Arial" panose="020B0604020202020204" pitchFamily="34" charset="0"/>
            </a:endParaRPr>
          </a:p>
        </p:txBody>
      </p:sp>
      <p:pic>
        <p:nvPicPr>
          <p:cNvPr id="5" name="Online Media 4" title="Sepsis: Emergency™">
            <a:hlinkClick r:id="" action="ppaction://media"/>
            <a:extLst>
              <a:ext uri="{FF2B5EF4-FFF2-40B4-BE49-F238E27FC236}">
                <a16:creationId xmlns:a16="http://schemas.microsoft.com/office/drawing/2014/main" id="{69F15034-A34E-45F9-F253-4FDC86D0787A}"/>
              </a:ext>
            </a:extLst>
          </p:cNvPr>
          <p:cNvPicPr>
            <a:picLocks noRot="1" noChangeAspect="1"/>
          </p:cNvPicPr>
          <p:nvPr>
            <a:videoFile r:link="rId1"/>
          </p:nvPr>
        </p:nvPicPr>
        <p:blipFill>
          <a:blip r:embed="rId4"/>
          <a:stretch>
            <a:fillRect/>
          </a:stretch>
        </p:blipFill>
        <p:spPr>
          <a:xfrm>
            <a:off x="2190714" y="1122856"/>
            <a:ext cx="7986956" cy="4512631"/>
          </a:xfrm>
          <a:prstGeom prst="rect">
            <a:avLst/>
          </a:prstGeom>
        </p:spPr>
      </p:pic>
      <p:sp>
        <p:nvSpPr>
          <p:cNvPr id="3" name="TextBox 2">
            <a:extLst>
              <a:ext uri="{FF2B5EF4-FFF2-40B4-BE49-F238E27FC236}">
                <a16:creationId xmlns:a16="http://schemas.microsoft.com/office/drawing/2014/main" id="{ECA95710-5F2D-6AC3-BD94-10A68893959B}"/>
              </a:ext>
            </a:extLst>
          </p:cNvPr>
          <p:cNvSpPr txBox="1"/>
          <p:nvPr/>
        </p:nvSpPr>
        <p:spPr>
          <a:xfrm>
            <a:off x="2060532" y="5865974"/>
            <a:ext cx="6100174" cy="646331"/>
          </a:xfrm>
          <a:prstGeom prst="rect">
            <a:avLst/>
          </a:prstGeom>
          <a:noFill/>
        </p:spPr>
        <p:txBody>
          <a:bodyPr wrap="square">
            <a:spAutoFit/>
          </a:bodyPr>
          <a:lstStyle/>
          <a:p>
            <a:pPr marL="342900" indent="-342900" eaLnBrk="1" hangingPunct="1">
              <a:spcAft>
                <a:spcPts val="1000"/>
              </a:spcAft>
              <a:buClr>
                <a:srgbClr val="004080"/>
              </a:buClr>
            </a:pPr>
            <a:r>
              <a:rPr lang="en-US" sz="1800" b="1" kern="0" dirty="0">
                <a:latin typeface="Arial" pitchFamily="34" charset="0"/>
                <a:cs typeface="Arial" pitchFamily="34" charset="0"/>
              </a:rPr>
              <a:t>Sepsis: Emergency Video Available on Sepsis Alliance Website: </a:t>
            </a:r>
            <a:r>
              <a:rPr lang="en-US" sz="1800" b="1" kern="0" dirty="0">
                <a:latin typeface="Arial" pitchFamily="34" charset="0"/>
                <a:cs typeface="Arial" pitchFamily="34" charset="0"/>
                <a:hlinkClick r:id="rId5"/>
              </a:rPr>
              <a:t>https://www.sepsis.org</a:t>
            </a:r>
            <a:endParaRPr lang="en-US" sz="1800" b="1" kern="0" dirty="0">
              <a:latin typeface="Arial" pitchFamily="34" charset="0"/>
              <a:cs typeface="Arial" pitchFamily="34" charset="0"/>
            </a:endParaRPr>
          </a:p>
        </p:txBody>
      </p:sp>
    </p:spTree>
    <p:extLst>
      <p:ext uri="{BB962C8B-B14F-4D97-AF65-F5344CB8AC3E}">
        <p14:creationId xmlns:p14="http://schemas.microsoft.com/office/powerpoint/2010/main" val="9130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F96A-4293-2449-8DCA-B7B336627CD9}"/>
              </a:ext>
            </a:extLst>
          </p:cNvPr>
          <p:cNvSpPr>
            <a:spLocks noGrp="1"/>
          </p:cNvSpPr>
          <p:nvPr>
            <p:ph type="title"/>
          </p:nvPr>
        </p:nvSpPr>
        <p:spPr>
          <a:xfrm>
            <a:off x="1144516" y="563436"/>
            <a:ext cx="8167687" cy="1269578"/>
          </a:xfrm>
        </p:spPr>
        <p:txBody>
          <a:bodyPr/>
          <a:lstStyle/>
          <a:p>
            <a:pPr>
              <a:defRPr/>
            </a:pPr>
            <a:r>
              <a:rPr lang="en-US" dirty="0">
                <a:latin typeface="+mn-lt"/>
              </a:rPr>
              <a:t>Questions / Feedback</a:t>
            </a:r>
            <a:br>
              <a:rPr lang="en-US" dirty="0">
                <a:latin typeface="+mj-lt"/>
              </a:rPr>
            </a:br>
            <a:br>
              <a:rPr lang="en-US" dirty="0">
                <a:latin typeface="+mj-lt"/>
              </a:rPr>
            </a:br>
            <a:r>
              <a:rPr lang="en-US" dirty="0">
                <a:latin typeface="+mj-lt"/>
              </a:rPr>
              <a:t>			</a:t>
            </a:r>
          </a:p>
        </p:txBody>
      </p:sp>
      <p:pic>
        <p:nvPicPr>
          <p:cNvPr id="6" name="Picture 5" descr="graphic of a woman at a 3 way cross roads">
            <a:extLst>
              <a:ext uri="{FF2B5EF4-FFF2-40B4-BE49-F238E27FC236}">
                <a16:creationId xmlns:a16="http://schemas.microsoft.com/office/drawing/2014/main" id="{0CD85384-9430-3748-9572-987114F6C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317" y="2347591"/>
            <a:ext cx="5246854" cy="3803515"/>
          </a:xfrm>
          <a:prstGeom prst="rect">
            <a:avLst/>
          </a:prstGeom>
        </p:spPr>
      </p:pic>
      <p:pic>
        <p:nvPicPr>
          <p:cNvPr id="4" name="Picture 3" descr="image of colorful people with questions">
            <a:extLst>
              <a:ext uri="{FF2B5EF4-FFF2-40B4-BE49-F238E27FC236}">
                <a16:creationId xmlns:a16="http://schemas.microsoft.com/office/drawing/2014/main" id="{92D0F2DE-D274-964B-A2A6-B3AA6052A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0802" y="1824442"/>
            <a:ext cx="5386576" cy="3851530"/>
          </a:xfrm>
          <a:prstGeom prst="rect">
            <a:avLst/>
          </a:prstGeom>
        </p:spPr>
      </p:pic>
      <p:sp>
        <p:nvSpPr>
          <p:cNvPr id="27651" name="Slide Number Placeholder 2">
            <a:extLst>
              <a:ext uri="{FF2B5EF4-FFF2-40B4-BE49-F238E27FC236}">
                <a16:creationId xmlns:a16="http://schemas.microsoft.com/office/drawing/2014/main" id="{351C5FC1-B3D4-CB4E-8471-0A9C0C4D7C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9049437-8426-7B4A-8D13-A8EDFE321B9E}" type="slidenum">
              <a:rPr lang="en-US" altLang="en-US" sz="1400">
                <a:solidFill>
                  <a:schemeClr val="bg1"/>
                </a:solidFill>
                <a:latin typeface="Arial" panose="020B0604020202020204" pitchFamily="34" charset="0"/>
              </a:rPr>
              <a:pPr/>
              <a:t>48</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5326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469898" y="382974"/>
            <a:ext cx="11454880" cy="846386"/>
          </a:xfrm>
        </p:spPr>
        <p:txBody>
          <a:bodyPr/>
          <a:lstStyle/>
          <a:p>
            <a:pPr>
              <a:defRPr/>
            </a:pPr>
            <a:r>
              <a:rPr lang="en-US" dirty="0">
                <a:latin typeface="+mn-lt"/>
                <a:cs typeface="Arial" charset="0"/>
              </a:rPr>
              <a:t>IPRO Sepsis Train-the Trainer Content Outline</a:t>
            </a:r>
            <a:endParaRPr lang="en-US" altLang="en-US" dirty="0">
              <a:latin typeface="+mn-lt"/>
              <a:cs typeface="Arial" charset="0"/>
            </a:endParaRPr>
          </a:p>
        </p:txBody>
      </p:sp>
      <p:sp>
        <p:nvSpPr>
          <p:cNvPr id="6149" name="Rectangle 1">
            <a:extLst>
              <a:ext uri="{FF2B5EF4-FFF2-40B4-BE49-F238E27FC236}">
                <a16:creationId xmlns:a16="http://schemas.microsoft.com/office/drawing/2014/main" id="{5BD11C79-D3B0-9D4E-A331-3C4AAD1FFAF7}"/>
              </a:ext>
            </a:extLst>
          </p:cNvPr>
          <p:cNvSpPr>
            <a:spLocks noChangeArrowheads="1"/>
          </p:cNvSpPr>
          <p:nvPr/>
        </p:nvSpPr>
        <p:spPr bwMode="auto">
          <a:xfrm>
            <a:off x="620209" y="1465922"/>
            <a:ext cx="692842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Sepsis Alliance video “SEPSIS: EMERGENCY”</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Identification of high-risk populations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Evidence supporting community-based sepsis awareness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Recognizing early signs/symptoms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Treatment strategies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SNF Care Pathway</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Sepsis Self Management Tool</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Post sepsis syndrome</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Preventative measures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Facility based training process</a:t>
            </a:r>
          </a:p>
        </p:txBody>
      </p:sp>
      <p:sp>
        <p:nvSpPr>
          <p:cNvPr id="2" name="TextBox 1">
            <a:extLst>
              <a:ext uri="{FF2B5EF4-FFF2-40B4-BE49-F238E27FC236}">
                <a16:creationId xmlns:a16="http://schemas.microsoft.com/office/drawing/2014/main" id="{3DB4D7D8-F98F-87E4-B82F-18261F1A6B32}"/>
              </a:ext>
            </a:extLst>
          </p:cNvPr>
          <p:cNvSpPr txBox="1"/>
          <p:nvPr/>
        </p:nvSpPr>
        <p:spPr>
          <a:xfrm>
            <a:off x="4751542" y="3659337"/>
            <a:ext cx="682024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Please Go Forth &amp; Share/Train !</a:t>
            </a:r>
          </a:p>
        </p:txBody>
      </p:sp>
    </p:spTree>
    <p:extLst>
      <p:ext uri="{BB962C8B-B14F-4D97-AF65-F5344CB8AC3E}">
        <p14:creationId xmlns:p14="http://schemas.microsoft.com/office/powerpoint/2010/main" val="320433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945574" y="676409"/>
            <a:ext cx="5487948" cy="438966"/>
          </a:xfrm>
        </p:spPr>
        <p:txBody>
          <a:bodyPr/>
          <a:lstStyle/>
          <a:p>
            <a:pPr>
              <a:defRPr/>
            </a:pPr>
            <a:r>
              <a:rPr lang="en-US" altLang="en-US" sz="4000" dirty="0">
                <a:latin typeface="+mn-lt"/>
                <a:cs typeface="Arial" charset="0"/>
              </a:rPr>
              <a:t>Sepsis</a:t>
            </a:r>
          </a:p>
        </p:txBody>
      </p:sp>
      <p:sp>
        <p:nvSpPr>
          <p:cNvPr id="2" name="TextBox 1">
            <a:extLst>
              <a:ext uri="{FF2B5EF4-FFF2-40B4-BE49-F238E27FC236}">
                <a16:creationId xmlns:a16="http://schemas.microsoft.com/office/drawing/2014/main" id="{C04DE819-0221-AB4B-927B-35BD6379212A}"/>
              </a:ext>
            </a:extLst>
          </p:cNvPr>
          <p:cNvSpPr txBox="1"/>
          <p:nvPr/>
        </p:nvSpPr>
        <p:spPr bwMode="auto">
          <a:xfrm>
            <a:off x="1244285" y="1685577"/>
            <a:ext cx="10454641" cy="2975173"/>
          </a:xfrm>
          <a:prstGeom prst="rect">
            <a:avLst/>
          </a:prstGeom>
          <a:noFill/>
          <a:ln w="9525">
            <a:noFill/>
            <a:miter lim="800000"/>
            <a:headEnd/>
            <a:tailEnd/>
          </a:ln>
        </p:spPr>
        <p:txBody>
          <a:bodyPr wrap="square" lIns="0" tIns="0" rIns="0" bIns="0" rtlCol="0">
            <a:spAutoFit/>
          </a:bodyPr>
          <a:lstStyle/>
          <a:p>
            <a:pPr eaLnBrk="1" hangingPunct="1">
              <a:spcAft>
                <a:spcPts val="1200"/>
              </a:spcAft>
              <a:buClr>
                <a:srgbClr val="00539B"/>
              </a:buClr>
              <a:defRPr/>
            </a:pPr>
            <a:r>
              <a:rPr lang="en-US" altLang="en-US" sz="3200" b="1" i="1" dirty="0">
                <a:solidFill>
                  <a:srgbClr val="C00000"/>
                </a:solidFill>
                <a:latin typeface="Arial" charset="0"/>
              </a:rPr>
              <a:t>Sepsis is a life-threatening condition that arises when the body’s response to an infection injures its own tissues and organs</a:t>
            </a:r>
            <a:r>
              <a:rPr lang="en-US" altLang="en-US" sz="2000" b="1" i="1" baseline="76000" dirty="0">
                <a:latin typeface="Arial" charset="0"/>
              </a:rPr>
              <a:t>1</a:t>
            </a:r>
          </a:p>
          <a:p>
            <a:pPr eaLnBrk="1" hangingPunct="1">
              <a:spcAft>
                <a:spcPts val="1200"/>
              </a:spcAft>
              <a:buClr>
                <a:srgbClr val="00539B"/>
              </a:buClr>
              <a:defRPr/>
            </a:pPr>
            <a:endParaRPr lang="en-US" altLang="en-US" sz="3200" b="1" i="1" baseline="76000" dirty="0">
              <a:latin typeface="Arial" charset="0"/>
            </a:endParaRPr>
          </a:p>
          <a:p>
            <a:pPr eaLnBrk="1" hangingPunct="1">
              <a:spcAft>
                <a:spcPts val="1200"/>
              </a:spcAft>
              <a:buClr>
                <a:srgbClr val="00539B"/>
              </a:buClr>
              <a:defRPr/>
            </a:pPr>
            <a:r>
              <a:rPr lang="en-US" sz="2800" b="1" dirty="0">
                <a:cs typeface="Arial" panose="020B0604020202020204" pitchFamily="34" charset="0"/>
              </a:rPr>
              <a:t>Sepsis is a leading cause of death and </a:t>
            </a:r>
            <a:br>
              <a:rPr lang="en-US" sz="2800" b="1" dirty="0">
                <a:cs typeface="Arial" panose="020B0604020202020204" pitchFamily="34" charset="0"/>
              </a:rPr>
            </a:br>
            <a:r>
              <a:rPr lang="en-US" sz="2800" b="1" dirty="0">
                <a:cs typeface="Arial" panose="020B0604020202020204" pitchFamily="34" charset="0"/>
              </a:rPr>
              <a:t>healthcare  spending globally </a:t>
            </a:r>
            <a:r>
              <a:rPr lang="en-US" sz="2800" b="1" baseline="76000" dirty="0">
                <a:cs typeface="Arial" panose="020B0604020202020204" pitchFamily="34" charset="0"/>
              </a:rPr>
              <a:t>2,3</a:t>
            </a:r>
          </a:p>
        </p:txBody>
      </p:sp>
      <p:pic>
        <p:nvPicPr>
          <p:cNvPr id="6" name="Picture 5" descr="graphic of the earth">
            <a:extLst>
              <a:ext uri="{FF2B5EF4-FFF2-40B4-BE49-F238E27FC236}">
                <a16:creationId xmlns:a16="http://schemas.microsoft.com/office/drawing/2014/main" id="{E8D4AF23-0DD4-2F4E-AAB2-5C76295B7D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4547" y="2775453"/>
            <a:ext cx="2690677" cy="3038310"/>
          </a:xfrm>
          <a:prstGeom prst="rect">
            <a:avLst/>
          </a:prstGeom>
        </p:spPr>
      </p:pic>
      <p:sp>
        <p:nvSpPr>
          <p:cNvPr id="8" name="Rectangle 2">
            <a:extLst>
              <a:ext uri="{FF2B5EF4-FFF2-40B4-BE49-F238E27FC236}">
                <a16:creationId xmlns:a16="http://schemas.microsoft.com/office/drawing/2014/main" id="{91E0E24E-D9EC-FE41-9921-181D1773DD6A}"/>
              </a:ext>
            </a:extLst>
          </p:cNvPr>
          <p:cNvSpPr>
            <a:spLocks noChangeArrowheads="1"/>
          </p:cNvSpPr>
          <p:nvPr/>
        </p:nvSpPr>
        <p:spPr bwMode="auto">
          <a:xfrm>
            <a:off x="1043413" y="5857741"/>
            <a:ext cx="450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2" charset="0"/>
              </a:defRPr>
            </a:lvl1pPr>
            <a:lvl2pPr marL="228600" indent="-22860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lvl="1">
              <a:buClr>
                <a:srgbClr val="004080"/>
              </a:buClr>
              <a:buFont typeface="Wingdings" pitchFamily="2" charset="2"/>
              <a:buAutoNum type="arabicPeriod"/>
            </a:pPr>
            <a:r>
              <a:rPr lang="en-US" altLang="en-US" sz="1200" dirty="0"/>
              <a:t>Singer, et al. JAMA 2016;315(8) 801-810</a:t>
            </a:r>
          </a:p>
          <a:p>
            <a:pPr lvl="1">
              <a:buClr>
                <a:srgbClr val="004080"/>
              </a:buClr>
              <a:buFont typeface="Wingdings" pitchFamily="2" charset="2"/>
              <a:buAutoNum type="arabicPeriod"/>
            </a:pPr>
            <a:r>
              <a:rPr lang="en-US" altLang="en-US" sz="1200" dirty="0"/>
              <a:t>Fleischmann, et al.  Am J Resp Crit Care Med. 2016; 193:259-272</a:t>
            </a:r>
          </a:p>
          <a:p>
            <a:pPr lvl="1">
              <a:buClr>
                <a:srgbClr val="004080"/>
              </a:buClr>
              <a:buFont typeface="Wingdings" pitchFamily="2" charset="2"/>
              <a:buAutoNum type="arabicPeriod"/>
            </a:pPr>
            <a:r>
              <a:rPr lang="en-US" altLang="en-US" sz="1200" dirty="0"/>
              <a:t>Iwashyna, et al. J Am Geriatr Soc. 2012;60:1070-1077 </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60502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95EE-916A-7495-3723-8C0813FFB102}"/>
              </a:ext>
            </a:extLst>
          </p:cNvPr>
          <p:cNvSpPr>
            <a:spLocks noGrp="1"/>
          </p:cNvSpPr>
          <p:nvPr>
            <p:ph type="title"/>
          </p:nvPr>
        </p:nvSpPr>
        <p:spPr>
          <a:xfrm>
            <a:off x="1452350" y="2409182"/>
            <a:ext cx="10515600" cy="1325563"/>
          </a:xfrm>
        </p:spPr>
        <p:txBody>
          <a:bodyPr/>
          <a:lstStyle/>
          <a:p>
            <a:r>
              <a:rPr lang="en-US" dirty="0">
                <a:latin typeface="Arial" panose="020B0604020202020204" pitchFamily="34" charset="0"/>
                <a:cs typeface="Arial" panose="020B0604020202020204" pitchFamily="34" charset="0"/>
              </a:rPr>
              <a:t>What are you going to do by next Tuesday?</a:t>
            </a:r>
          </a:p>
        </p:txBody>
      </p:sp>
      <p:pic>
        <p:nvPicPr>
          <p:cNvPr id="1026" name="Picture 2" descr="Healthcare Training: Collaboration and Knowledge Sharing -">
            <a:extLst>
              <a:ext uri="{FF2B5EF4-FFF2-40B4-BE49-F238E27FC236}">
                <a16:creationId xmlns:a16="http://schemas.microsoft.com/office/drawing/2014/main" id="{F7783886-EA42-D272-5B30-CAF913A7B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42" y="3720241"/>
            <a:ext cx="3540034" cy="2355731"/>
          </a:xfrm>
          <a:prstGeom prst="rect">
            <a:avLst/>
          </a:prstGeom>
          <a:noFill/>
          <a:ln w="19050">
            <a:solidFill>
              <a:schemeClr val="tx1"/>
            </a:solidFill>
          </a:ln>
          <a:effectLst>
            <a:outerShdw blurRad="50800" dist="508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Lst>
        </p:spPr>
      </p:pic>
      <p:pic>
        <p:nvPicPr>
          <p:cNvPr id="1028" name="Picture 4" descr="Patient &amp; Family Education Materials - Bristol Hospice">
            <a:extLst>
              <a:ext uri="{FF2B5EF4-FFF2-40B4-BE49-F238E27FC236}">
                <a16:creationId xmlns:a16="http://schemas.microsoft.com/office/drawing/2014/main" id="{BF5BE97E-A8B6-EB65-2D7A-9B7E6B349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000">
            <a:off x="8112933" y="379626"/>
            <a:ext cx="3364956" cy="2239225"/>
          </a:xfrm>
          <a:prstGeom prst="rect">
            <a:avLst/>
          </a:prstGeom>
          <a:noFill/>
          <a:ln w="19050">
            <a:solidFill>
              <a:schemeClr val="tx1"/>
            </a:solidFill>
          </a:ln>
          <a:effectLst>
            <a:outerShdw blurRad="50800" dist="508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Lst>
        </p:spPr>
      </p:pic>
      <p:pic>
        <p:nvPicPr>
          <p:cNvPr id="1030" name="Picture 6" descr="EDUCATION IS A FAMILY AFFAIR - Maryville Magazine">
            <a:extLst>
              <a:ext uri="{FF2B5EF4-FFF2-40B4-BE49-F238E27FC236}">
                <a16:creationId xmlns:a16="http://schemas.microsoft.com/office/drawing/2014/main" id="{7101C524-8704-0571-9A05-1B875EF8A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2952" y="3652487"/>
            <a:ext cx="3612768" cy="2404133"/>
          </a:xfrm>
          <a:prstGeom prst="rect">
            <a:avLst/>
          </a:prstGeom>
          <a:noFill/>
          <a:ln w="34925">
            <a:solidFill>
              <a:schemeClr val="tx1"/>
            </a:solidFill>
          </a:ln>
          <a:effectLst>
            <a:outerShdw blurRad="50800" dist="50800" dir="5400000" algn="ctr" rotWithShape="0">
              <a:srgbClr val="000000">
                <a:alpha val="69000"/>
              </a:srgbClr>
            </a:outerShdw>
          </a:effectLst>
          <a:extLst>
            <a:ext uri="{909E8E84-426E-40DD-AFC4-6F175D3DCCD1}">
              <a14:hiddenFill xmlns:a14="http://schemas.microsoft.com/office/drawing/2010/main">
                <a:solidFill>
                  <a:srgbClr val="FFFFFF"/>
                </a:solidFill>
              </a14:hiddenFill>
            </a:ext>
          </a:extLst>
        </p:spPr>
      </p:pic>
      <p:pic>
        <p:nvPicPr>
          <p:cNvPr id="1034" name="Picture 10" descr="Med school in 3 years: Is this the future of medical education? | AAMC">
            <a:extLst>
              <a:ext uri="{FF2B5EF4-FFF2-40B4-BE49-F238E27FC236}">
                <a16:creationId xmlns:a16="http://schemas.microsoft.com/office/drawing/2014/main" id="{6613335C-E9CF-6725-957B-59820C87E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
            <a:off x="995883" y="397366"/>
            <a:ext cx="3666201" cy="2053073"/>
          </a:xfrm>
          <a:prstGeom prst="rect">
            <a:avLst/>
          </a:prstGeom>
          <a:noFill/>
          <a:ln w="22225">
            <a:solidFill>
              <a:schemeClr val="tx1"/>
            </a:solidFill>
          </a:ln>
          <a:effectLst>
            <a:outerShdw blurRad="50800" dist="50800" dir="5400000" algn="ctr" rotWithShape="0">
              <a:srgbClr val="000000">
                <a:alpha val="42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44EE50-EA66-6E18-7DB6-3E91949B6098}"/>
              </a:ext>
            </a:extLst>
          </p:cNvPr>
          <p:cNvSpPr txBox="1"/>
          <p:nvPr/>
        </p:nvSpPr>
        <p:spPr>
          <a:xfrm>
            <a:off x="4885228" y="210342"/>
            <a:ext cx="2903389" cy="646331"/>
          </a:xfrm>
          <a:prstGeom prst="rect">
            <a:avLst/>
          </a:prstGeom>
          <a:noFill/>
        </p:spPr>
        <p:txBody>
          <a:bodyPr wrap="square" rtlCol="0">
            <a:spAutoFit/>
          </a:bodyPr>
          <a:lstStyle/>
          <a:p>
            <a:pPr algn="ctr"/>
            <a:r>
              <a:rPr lang="en-US" b="1" dirty="0">
                <a:solidFill>
                  <a:schemeClr val="accent4">
                    <a:lumMod val="75000"/>
                  </a:schemeClr>
                </a:solidFill>
              </a:rPr>
              <a:t>Discuss within Practice current protocols</a:t>
            </a:r>
          </a:p>
        </p:txBody>
      </p:sp>
      <p:sp>
        <p:nvSpPr>
          <p:cNvPr id="4" name="TextBox 3">
            <a:extLst>
              <a:ext uri="{FF2B5EF4-FFF2-40B4-BE49-F238E27FC236}">
                <a16:creationId xmlns:a16="http://schemas.microsoft.com/office/drawing/2014/main" id="{7F6AEB42-7284-D615-0518-26AAC3EB7920}"/>
              </a:ext>
            </a:extLst>
          </p:cNvPr>
          <p:cNvSpPr txBox="1"/>
          <p:nvPr/>
        </p:nvSpPr>
        <p:spPr>
          <a:xfrm>
            <a:off x="4800102" y="3616550"/>
            <a:ext cx="2665223" cy="646331"/>
          </a:xfrm>
          <a:prstGeom prst="rect">
            <a:avLst/>
          </a:prstGeom>
          <a:noFill/>
        </p:spPr>
        <p:txBody>
          <a:bodyPr wrap="square" rtlCol="0">
            <a:spAutoFit/>
          </a:bodyPr>
          <a:lstStyle/>
          <a:p>
            <a:pPr algn="ctr"/>
            <a:r>
              <a:rPr lang="en-US" b="1" dirty="0">
                <a:solidFill>
                  <a:schemeClr val="accent4">
                    <a:lumMod val="75000"/>
                  </a:schemeClr>
                </a:solidFill>
              </a:rPr>
              <a:t>Schedule clinical &amp; non-clinical staff training</a:t>
            </a:r>
          </a:p>
        </p:txBody>
      </p:sp>
      <p:sp>
        <p:nvSpPr>
          <p:cNvPr id="5" name="TextBox 4">
            <a:extLst>
              <a:ext uri="{FF2B5EF4-FFF2-40B4-BE49-F238E27FC236}">
                <a16:creationId xmlns:a16="http://schemas.microsoft.com/office/drawing/2014/main" id="{FFEC5376-5611-995B-96E1-7C8692F76A60}"/>
              </a:ext>
            </a:extLst>
          </p:cNvPr>
          <p:cNvSpPr txBox="1"/>
          <p:nvPr/>
        </p:nvSpPr>
        <p:spPr>
          <a:xfrm>
            <a:off x="4719483" y="4535060"/>
            <a:ext cx="2996643" cy="923330"/>
          </a:xfrm>
          <a:prstGeom prst="rect">
            <a:avLst/>
          </a:prstGeom>
          <a:noFill/>
        </p:spPr>
        <p:txBody>
          <a:bodyPr wrap="square" rtlCol="0">
            <a:spAutoFit/>
          </a:bodyPr>
          <a:lstStyle/>
          <a:p>
            <a:pPr algn="ctr"/>
            <a:r>
              <a:rPr lang="en-US" b="1" dirty="0">
                <a:solidFill>
                  <a:schemeClr val="accent4">
                    <a:lumMod val="75000"/>
                  </a:schemeClr>
                </a:solidFill>
              </a:rPr>
              <a:t>Encourage staff to discuss with their family &amp; friends to increase sepsis awareness</a:t>
            </a:r>
          </a:p>
        </p:txBody>
      </p:sp>
      <p:sp>
        <p:nvSpPr>
          <p:cNvPr id="6" name="TextBox 5">
            <a:extLst>
              <a:ext uri="{FF2B5EF4-FFF2-40B4-BE49-F238E27FC236}">
                <a16:creationId xmlns:a16="http://schemas.microsoft.com/office/drawing/2014/main" id="{2DA3B957-0767-CAC5-731C-87EFEF90A505}"/>
              </a:ext>
            </a:extLst>
          </p:cNvPr>
          <p:cNvSpPr txBox="1"/>
          <p:nvPr/>
        </p:nvSpPr>
        <p:spPr>
          <a:xfrm>
            <a:off x="4913194" y="1384809"/>
            <a:ext cx="2947916" cy="923330"/>
          </a:xfrm>
          <a:prstGeom prst="rect">
            <a:avLst/>
          </a:prstGeom>
          <a:noFill/>
        </p:spPr>
        <p:txBody>
          <a:bodyPr wrap="square" rtlCol="0">
            <a:spAutoFit/>
          </a:bodyPr>
          <a:lstStyle/>
          <a:p>
            <a:pPr algn="ctr"/>
            <a:r>
              <a:rPr lang="en-US" b="1" dirty="0">
                <a:solidFill>
                  <a:schemeClr val="accent4">
                    <a:lumMod val="75000"/>
                  </a:schemeClr>
                </a:solidFill>
              </a:rPr>
              <a:t>Share Sepsis Zone Tool with patients, families </a:t>
            </a:r>
          </a:p>
          <a:p>
            <a:pPr algn="ctr"/>
            <a:r>
              <a:rPr lang="en-US" b="1" dirty="0">
                <a:solidFill>
                  <a:schemeClr val="accent4">
                    <a:lumMod val="75000"/>
                  </a:schemeClr>
                </a:solidFill>
              </a:rPr>
              <a:t>and care givers</a:t>
            </a:r>
          </a:p>
        </p:txBody>
      </p:sp>
      <p:sp>
        <p:nvSpPr>
          <p:cNvPr id="7" name="TextBox 6">
            <a:extLst>
              <a:ext uri="{FF2B5EF4-FFF2-40B4-BE49-F238E27FC236}">
                <a16:creationId xmlns:a16="http://schemas.microsoft.com/office/drawing/2014/main" id="{EC894F9B-129B-B726-8BDF-295D096A076C}"/>
              </a:ext>
            </a:extLst>
          </p:cNvPr>
          <p:cNvSpPr txBox="1"/>
          <p:nvPr/>
        </p:nvSpPr>
        <p:spPr>
          <a:xfrm>
            <a:off x="4646990" y="5730569"/>
            <a:ext cx="3141627" cy="646331"/>
          </a:xfrm>
          <a:prstGeom prst="rect">
            <a:avLst/>
          </a:prstGeom>
          <a:noFill/>
        </p:spPr>
        <p:txBody>
          <a:bodyPr wrap="square" rtlCol="0">
            <a:spAutoFit/>
          </a:bodyPr>
          <a:lstStyle/>
          <a:p>
            <a:pPr algn="ctr"/>
            <a:r>
              <a:rPr lang="en-US" b="1" dirty="0">
                <a:solidFill>
                  <a:schemeClr val="accent4">
                    <a:lumMod val="75000"/>
                  </a:schemeClr>
                </a:solidFill>
              </a:rPr>
              <a:t>Add “History of Sepsis” to intake screening process</a:t>
            </a:r>
          </a:p>
        </p:txBody>
      </p:sp>
    </p:spTree>
    <p:extLst>
      <p:ext uri="{BB962C8B-B14F-4D97-AF65-F5344CB8AC3E}">
        <p14:creationId xmlns:p14="http://schemas.microsoft.com/office/powerpoint/2010/main" val="370447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13B08D8-FC71-6A40-ACE9-9C9F0DE36E4E}"/>
              </a:ext>
            </a:extLst>
          </p:cNvPr>
          <p:cNvSpPr>
            <a:spLocks noGrp="1"/>
          </p:cNvSpPr>
          <p:nvPr>
            <p:ph type="title"/>
          </p:nvPr>
        </p:nvSpPr>
        <p:spPr>
          <a:xfrm>
            <a:off x="869383" y="732418"/>
            <a:ext cx="8167687" cy="425450"/>
          </a:xfrm>
        </p:spPr>
        <p:txBody>
          <a:bodyPr/>
          <a:lstStyle/>
          <a:p>
            <a:pPr>
              <a:defRPr/>
            </a:pPr>
            <a:r>
              <a:rPr lang="en-US" altLang="en-US" dirty="0">
                <a:latin typeface="+mn-lt"/>
                <a:cs typeface="Arial" charset="0"/>
              </a:rPr>
              <a:t>Resources</a:t>
            </a:r>
          </a:p>
        </p:txBody>
      </p:sp>
      <p:sp>
        <p:nvSpPr>
          <p:cNvPr id="25604" name="Rectangle 3">
            <a:extLst>
              <a:ext uri="{FF2B5EF4-FFF2-40B4-BE49-F238E27FC236}">
                <a16:creationId xmlns:a16="http://schemas.microsoft.com/office/drawing/2014/main" id="{83F679E6-FFF9-FD4D-8691-2AFDD71C9910}"/>
              </a:ext>
            </a:extLst>
          </p:cNvPr>
          <p:cNvSpPr>
            <a:spLocks noChangeArrowheads="1"/>
          </p:cNvSpPr>
          <p:nvPr/>
        </p:nvSpPr>
        <p:spPr bwMode="auto">
          <a:xfrm>
            <a:off x="1281480" y="1445058"/>
            <a:ext cx="83534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2000" b="1" dirty="0">
                <a:solidFill>
                  <a:srgbClr val="00539B"/>
                </a:solidFill>
                <a:latin typeface="Arial" panose="020B0604020202020204" pitchFamily="34" charset="0"/>
                <a:cs typeface="Arial" panose="020B0604020202020204" pitchFamily="34" charset="0"/>
              </a:rPr>
              <a:t>CDC “Get Ahead of Sepsis Campaign”: </a:t>
            </a:r>
          </a:p>
          <a:p>
            <a:r>
              <a:rPr lang="en-US" altLang="en-US" sz="20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https://www.cdc.gov/sepsis/get-ahead-of-sepsis/index.html</a:t>
            </a:r>
            <a:endParaRPr lang="en-US" altLang="en-US" sz="2000" u="sng" dirty="0">
              <a:latin typeface="Arial" panose="020B0604020202020204" pitchFamily="34" charset="0"/>
              <a:cs typeface="Arial" panose="020B0604020202020204" pitchFamily="34" charset="0"/>
            </a:endParaRP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Sepsis Alliance:</a:t>
            </a:r>
          </a:p>
          <a:p>
            <a:r>
              <a:rPr lang="en-US" altLang="en-US" sz="2000"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a:t>
            </a:r>
            <a:r>
              <a:rPr lang="en-US" alt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tp://www.sepsis.org/</a:t>
            </a:r>
            <a:r>
              <a:rPr lang="en-US" altLang="en-US" sz="2000" u="sng" dirty="0">
                <a:latin typeface="Arial" panose="020B0604020202020204" pitchFamily="34" charset="0"/>
                <a:cs typeface="Arial" panose="020B0604020202020204" pitchFamily="34" charset="0"/>
              </a:rPr>
              <a:t> </a:t>
            </a:r>
          </a:p>
          <a:p>
            <a:endParaRPr lang="en-US" altLang="en-US" sz="2000" u="sng" dirty="0">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Rory Staunton Foundation:</a:t>
            </a:r>
          </a:p>
          <a:p>
            <a:r>
              <a:rPr lang="en-US" alt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https://www.patientcarelink.org/the-rory-staunton-foundation-for-sepsis/</a:t>
            </a:r>
            <a:r>
              <a:rPr lang="en-US" altLang="en-US" sz="2000" dirty="0">
                <a:latin typeface="Arial" panose="020B0604020202020204" pitchFamily="34" charset="0"/>
                <a:cs typeface="Arial" panose="020B0604020202020204" pitchFamily="34" charset="0"/>
              </a:rPr>
              <a:t> </a:t>
            </a: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IPRO Sepsis Initiative</a:t>
            </a:r>
          </a:p>
          <a:p>
            <a:r>
              <a:rPr lang="en-US" altLang="en-US" sz="2000"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http://stopsepsisnow.org</a:t>
            </a:r>
            <a:endParaRPr lang="en-US" altLang="en-US" sz="2000" u="sng" dirty="0">
              <a:latin typeface="Arial" panose="020B0604020202020204" pitchFamily="34" charset="0"/>
              <a:cs typeface="Arial" panose="020B0604020202020204" pitchFamily="34" charset="0"/>
            </a:endParaRP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Surviving Sepsis Campaign:</a:t>
            </a:r>
          </a:p>
          <a:p>
            <a:r>
              <a:rPr lang="en-US" altLang="en-US" sz="20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http://www.survivingsepsis.org/Pages/default.aspx</a:t>
            </a:r>
            <a:endParaRPr lang="en-US" alt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907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038F-A2A1-3B43-8D2E-9540856B3AB9}"/>
              </a:ext>
            </a:extLst>
          </p:cNvPr>
          <p:cNvSpPr>
            <a:spLocks noGrp="1"/>
          </p:cNvSpPr>
          <p:nvPr>
            <p:ph type="title"/>
          </p:nvPr>
        </p:nvSpPr>
        <p:spPr/>
        <p:txBody>
          <a:bodyPr/>
          <a:lstStyle/>
          <a:p>
            <a:r>
              <a:rPr lang="en-US" dirty="0"/>
              <a:t>Learn More &amp; Stay Connected</a:t>
            </a:r>
          </a:p>
        </p:txBody>
      </p:sp>
      <p:pic>
        <p:nvPicPr>
          <p:cNvPr id="11" name="Picture 10">
            <a:extLst>
              <a:ext uri="{FF2B5EF4-FFF2-40B4-BE49-F238E27FC236}">
                <a16:creationId xmlns:a16="http://schemas.microsoft.com/office/drawing/2014/main" id="{C68A0AA9-A79C-E849-865D-AEC8A38581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200" y="1472997"/>
            <a:ext cx="4474614" cy="2942387"/>
          </a:xfrm>
          <a:prstGeom prst="rect">
            <a:avLst/>
          </a:prstGeom>
        </p:spPr>
      </p:pic>
      <p:sp>
        <p:nvSpPr>
          <p:cNvPr id="12" name="Rectangle 11">
            <a:extLst>
              <a:ext uri="{FF2B5EF4-FFF2-40B4-BE49-F238E27FC236}">
                <a16:creationId xmlns:a16="http://schemas.microsoft.com/office/drawing/2014/main" id="{48EBABB4-959A-A74A-A56D-920E7F9AA341}"/>
              </a:ext>
              <a:ext uri="{C183D7F6-B498-43B3-948B-1728B52AA6E4}">
                <adec:decorative xmlns:adec="http://schemas.microsoft.com/office/drawing/2017/decorative" val="1"/>
              </a:ext>
            </a:extLst>
          </p:cNvPr>
          <p:cNvSpPr/>
          <p:nvPr/>
        </p:nvSpPr>
        <p:spPr>
          <a:xfrm>
            <a:off x="1486333" y="2726351"/>
            <a:ext cx="3469715" cy="52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6">
            <a:extLst>
              <a:ext uri="{FF2B5EF4-FFF2-40B4-BE49-F238E27FC236}">
                <a16:creationId xmlns:a16="http://schemas.microsoft.com/office/drawing/2014/main" id="{C2D3B98B-0D56-8843-BD14-B6B54B878EE7}"/>
              </a:ext>
            </a:extLst>
          </p:cNvPr>
          <p:cNvSpPr txBox="1">
            <a:spLocks/>
          </p:cNvSpPr>
          <p:nvPr/>
        </p:nvSpPr>
        <p:spPr>
          <a:xfrm>
            <a:off x="1371698" y="2688860"/>
            <a:ext cx="3698984" cy="575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b="1" dirty="0">
                <a:solidFill>
                  <a:srgbClr val="00539B"/>
                </a:solidFill>
                <a:ea typeface="ＭＳ Ｐゴシック" charset="-128"/>
                <a:hlinkClick r:id="rId4"/>
              </a:rPr>
              <a:t>https://qi.ipro.org/</a:t>
            </a:r>
            <a:r>
              <a:rPr lang="en-US" sz="3200" b="1" dirty="0">
                <a:solidFill>
                  <a:srgbClr val="00539B"/>
                </a:solidFill>
                <a:ea typeface="ＭＳ Ｐゴシック" charset="-128"/>
              </a:rPr>
              <a:t> </a:t>
            </a:r>
            <a:endParaRPr lang="en-US" sz="3200" dirty="0">
              <a:solidFill>
                <a:srgbClr val="000000"/>
              </a:solidFill>
              <a:ea typeface="ＭＳ Ｐゴシック" charset="-128"/>
            </a:endParaRPr>
          </a:p>
          <a:p>
            <a:pPr marL="0" indent="0">
              <a:buFont typeface="Arial" panose="020B0604020202020204" pitchFamily="34" charset="0"/>
              <a:buNone/>
            </a:pPr>
            <a:endParaRPr lang="en-US" dirty="0"/>
          </a:p>
        </p:txBody>
      </p:sp>
      <p:pic>
        <p:nvPicPr>
          <p:cNvPr id="4" name="Picture 2" descr="image of the QIN-QIO website">
            <a:extLst>
              <a:ext uri="{FF2B5EF4-FFF2-40B4-BE49-F238E27FC236}">
                <a16:creationId xmlns:a16="http://schemas.microsoft.com/office/drawing/2014/main" id="{8E9FDA04-6635-FA47-B3E8-AA95028048B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97650" y="1489080"/>
            <a:ext cx="5751936" cy="2926305"/>
          </a:xfrm>
          <a:prstGeom prst="rect">
            <a:avLst/>
          </a:prstGeom>
          <a:ln w="19050">
            <a:solidFill>
              <a:schemeClr val="accent6">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3" name="Rectangle 12">
            <a:extLst>
              <a:ext uri="{FF2B5EF4-FFF2-40B4-BE49-F238E27FC236}">
                <a16:creationId xmlns:a16="http://schemas.microsoft.com/office/drawing/2014/main" id="{9DB40134-C842-2A47-A037-4B1248AF0D85}"/>
              </a:ext>
              <a:ext uri="{C183D7F6-B498-43B3-948B-1728B52AA6E4}">
                <adec:decorative xmlns:adec="http://schemas.microsoft.com/office/drawing/2017/decorative" val="1"/>
              </a:ext>
            </a:extLst>
          </p:cNvPr>
          <p:cNvSpPr/>
          <p:nvPr/>
        </p:nvSpPr>
        <p:spPr>
          <a:xfrm>
            <a:off x="838200" y="1388721"/>
            <a:ext cx="10515600" cy="37785"/>
          </a:xfrm>
          <a:prstGeom prst="rect">
            <a:avLst/>
          </a:prstGeom>
          <a:solidFill>
            <a:schemeClr val="accent6"/>
          </a:solidFill>
          <a:ln w="285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22DADB-FCC2-B649-9863-78C2C8FA7A28}"/>
              </a:ext>
              <a:ext uri="{C183D7F6-B498-43B3-948B-1728B52AA6E4}">
                <adec:decorative xmlns:adec="http://schemas.microsoft.com/office/drawing/2017/decorative" val="1"/>
              </a:ext>
            </a:extLst>
          </p:cNvPr>
          <p:cNvSpPr/>
          <p:nvPr/>
        </p:nvSpPr>
        <p:spPr>
          <a:xfrm>
            <a:off x="838200" y="4415385"/>
            <a:ext cx="10515600" cy="37785"/>
          </a:xfrm>
          <a:prstGeom prst="rect">
            <a:avLst/>
          </a:prstGeom>
          <a:solidFill>
            <a:schemeClr val="accent6"/>
          </a:solidFill>
          <a:ln w="285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F001173-4292-144F-9A7A-B17C24324439}"/>
              </a:ext>
            </a:extLst>
          </p:cNvPr>
          <p:cNvSpPr/>
          <p:nvPr/>
        </p:nvSpPr>
        <p:spPr>
          <a:xfrm>
            <a:off x="1056565" y="4499845"/>
            <a:ext cx="3610185" cy="400110"/>
          </a:xfrm>
          <a:prstGeom prst="rect">
            <a:avLst/>
          </a:prstGeom>
        </p:spPr>
        <p:txBody>
          <a:bodyPr wrap="square">
            <a:spAutoFit/>
          </a:bodyPr>
          <a:lstStyle/>
          <a:p>
            <a:pPr>
              <a:defRPr/>
            </a:pPr>
            <a:r>
              <a:rPr lang="en-US" sz="2000" b="1" dirty="0">
                <a:solidFill>
                  <a:schemeClr val="bg1"/>
                </a:solidFill>
                <a:ea typeface="ＭＳ Ｐゴシック" charset="-128"/>
              </a:rPr>
              <a:t>Follow IPRO QIN-QIO </a:t>
            </a:r>
            <a:endParaRPr lang="en-US" sz="2000" dirty="0">
              <a:solidFill>
                <a:schemeClr val="bg1"/>
              </a:solidFill>
              <a:ea typeface="ＭＳ Ｐゴシック" charset="-128"/>
            </a:endParaRPr>
          </a:p>
        </p:txBody>
      </p:sp>
      <p:sp>
        <p:nvSpPr>
          <p:cNvPr id="3" name="Rectangle 2">
            <a:extLst>
              <a:ext uri="{FF2B5EF4-FFF2-40B4-BE49-F238E27FC236}">
                <a16:creationId xmlns:a16="http://schemas.microsoft.com/office/drawing/2014/main" id="{0E8EFCB6-231A-D6CE-A816-E6A4986D5647}"/>
              </a:ext>
            </a:extLst>
          </p:cNvPr>
          <p:cNvSpPr/>
          <p:nvPr/>
        </p:nvSpPr>
        <p:spPr>
          <a:xfrm>
            <a:off x="730758" y="5943600"/>
            <a:ext cx="7197506" cy="749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2">
                    <a:lumMod val="50000"/>
                  </a:schemeClr>
                </a:solidFill>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12SOW-IPRO-QIN-T1-A2-23-988</a:t>
            </a:r>
          </a:p>
        </p:txBody>
      </p:sp>
    </p:spTree>
    <p:extLst>
      <p:ext uri="{BB962C8B-B14F-4D97-AF65-F5344CB8AC3E}">
        <p14:creationId xmlns:p14="http://schemas.microsoft.com/office/powerpoint/2010/main" val="56249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01CD-1965-83DC-C1E4-4FE976908324}"/>
              </a:ext>
            </a:extLst>
          </p:cNvPr>
          <p:cNvSpPr>
            <a:spLocks noGrp="1"/>
          </p:cNvSpPr>
          <p:nvPr>
            <p:ph type="title"/>
          </p:nvPr>
        </p:nvSpPr>
        <p:spPr/>
        <p:txBody>
          <a:bodyPr/>
          <a:lstStyle/>
          <a:p>
            <a:r>
              <a:rPr lang="en-US" dirty="0">
                <a:latin typeface="+mn-lt"/>
              </a:rPr>
              <a:t>Contact Information</a:t>
            </a:r>
          </a:p>
        </p:txBody>
      </p:sp>
      <p:sp>
        <p:nvSpPr>
          <p:cNvPr id="3" name="Text Placeholder 2">
            <a:extLst>
              <a:ext uri="{FF2B5EF4-FFF2-40B4-BE49-F238E27FC236}">
                <a16:creationId xmlns:a16="http://schemas.microsoft.com/office/drawing/2014/main" id="{20362096-4BB8-56E6-CBC7-56B46974BEDE}"/>
              </a:ext>
            </a:extLst>
          </p:cNvPr>
          <p:cNvSpPr>
            <a:spLocks noGrp="1"/>
          </p:cNvSpPr>
          <p:nvPr>
            <p:ph type="body" idx="1"/>
          </p:nvPr>
        </p:nvSpPr>
        <p:spPr>
          <a:xfrm>
            <a:off x="838200" y="1850931"/>
            <a:ext cx="10515600" cy="4127306"/>
          </a:xfrm>
        </p:spPr>
        <p:txBody>
          <a:bodyPr/>
          <a:lstStyle/>
          <a:p>
            <a:pPr marL="0" marR="0" indent="0">
              <a:spcBef>
                <a:spcPts val="0"/>
              </a:spcBef>
              <a:spcAft>
                <a:spcPts val="0"/>
              </a:spcAft>
              <a:buNone/>
            </a:pPr>
            <a:r>
              <a:rPr lang="en-US" sz="2400" b="1" dirty="0">
                <a:solidFill>
                  <a:srgbClr val="00539B"/>
                </a:solidFill>
                <a:effectLst/>
                <a:latin typeface="Calibri" panose="020F0502020204030204" pitchFamily="34" charset="0"/>
                <a:ea typeface="Calibri" panose="020F0502020204030204" pitchFamily="34" charset="0"/>
                <a:cs typeface="Times New Roman" panose="02020603050405020304" pitchFamily="18" charset="0"/>
              </a:rPr>
              <a:t>Sara Butterfield, RN, BSN, CPHQ</a:t>
            </a:r>
          </a:p>
          <a:p>
            <a:pPr marL="0" marR="0" indent="0">
              <a:spcBef>
                <a:spcPts val="0"/>
              </a:spcBef>
              <a:spcAft>
                <a:spcPts val="0"/>
              </a:spcAft>
              <a:buNone/>
            </a:pPr>
            <a:r>
              <a:rPr lang="en-US" sz="2400" b="1" dirty="0">
                <a:solidFill>
                  <a:srgbClr val="00539B"/>
                </a:solidFill>
                <a:latin typeface="Calibri" panose="020F0502020204030204" pitchFamily="34" charset="0"/>
                <a:ea typeface="Calibri" panose="020F0502020204030204" pitchFamily="34" charset="0"/>
                <a:cs typeface="Times New Roman" panose="02020603050405020304" pitchFamily="18" charset="0"/>
              </a:rPr>
              <a:t>Assistant Vice President, Healthcare Quality Improvement Program</a:t>
            </a:r>
          </a:p>
          <a:p>
            <a:pPr marL="0" marR="0" indent="0">
              <a:spcBef>
                <a:spcPts val="0"/>
              </a:spcBef>
              <a:spcAft>
                <a:spcPts val="0"/>
              </a:spcAft>
              <a:buNone/>
            </a:pPr>
            <a:r>
              <a:rPr lang="en-US" sz="2400" b="1" dirty="0">
                <a:solidFill>
                  <a:srgbClr val="00539B"/>
                </a:solidFill>
                <a:effectLst/>
                <a:latin typeface="Calibri" panose="020F0502020204030204" pitchFamily="34" charset="0"/>
                <a:ea typeface="Calibri" panose="020F0502020204030204" pitchFamily="34" charset="0"/>
                <a:cs typeface="Times New Roman" panose="02020603050405020304" pitchFamily="18" charset="0"/>
              </a:rPr>
              <a:t>IPRO</a:t>
            </a:r>
          </a:p>
          <a:p>
            <a:pPr marL="0" marR="0" indent="0">
              <a:spcBef>
                <a:spcPts val="0"/>
              </a:spcBef>
              <a:spcAft>
                <a:spcPts val="0"/>
              </a:spcAft>
              <a:buNone/>
            </a:pPr>
            <a:r>
              <a:rPr lang="en-US" sz="2400" b="1" dirty="0">
                <a:solidFill>
                  <a:srgbClr val="00539B"/>
                </a:solidFill>
                <a:latin typeface="Calibri" panose="020F0502020204030204" pitchFamily="34" charset="0"/>
                <a:ea typeface="Calibri" panose="020F0502020204030204" pitchFamily="34" charset="0"/>
                <a:cs typeface="Times New Roman" panose="02020603050405020304" pitchFamily="18" charset="0"/>
              </a:rPr>
              <a:t>518-320-3504</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sbutterfield@ipro.org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b="1" dirty="0">
              <a:solidFill>
                <a:schemeClr val="accent6"/>
              </a:solidFill>
              <a:effectLst/>
              <a:ea typeface="Aptos" panose="020B0004020202020204" pitchFamily="34" charset="0"/>
              <a:cs typeface="Calibri" panose="020F0502020204030204" pitchFamily="34" charset="0"/>
            </a:endParaRPr>
          </a:p>
          <a:p>
            <a:pPr marL="114300" indent="0">
              <a:buNone/>
            </a:pPr>
            <a:endParaRPr lang="en-US" dirty="0"/>
          </a:p>
        </p:txBody>
      </p:sp>
      <p:sp>
        <p:nvSpPr>
          <p:cNvPr id="4" name="TextBox 3">
            <a:extLst>
              <a:ext uri="{FF2B5EF4-FFF2-40B4-BE49-F238E27FC236}">
                <a16:creationId xmlns:a16="http://schemas.microsoft.com/office/drawing/2014/main" id="{EF1301BE-B6E3-871D-E40F-AD4EC08673F1}"/>
              </a:ext>
            </a:extLst>
          </p:cNvPr>
          <p:cNvSpPr txBox="1"/>
          <p:nvPr/>
        </p:nvSpPr>
        <p:spPr>
          <a:xfrm>
            <a:off x="8246552" y="5181974"/>
            <a:ext cx="3853217" cy="1015663"/>
          </a:xfrm>
          <a:prstGeom prst="rect">
            <a:avLst/>
          </a:prstGeom>
          <a:noFill/>
        </p:spPr>
        <p:txBody>
          <a:bodyPr wrap="square" rtlCol="0">
            <a:spAutoFit/>
          </a:bodyPr>
          <a:lstStyle/>
          <a:p>
            <a:r>
              <a:rPr lang="en-US" sz="2400" b="1" dirty="0">
                <a:solidFill>
                  <a:srgbClr val="00539B"/>
                </a:solidFill>
              </a:rPr>
              <a:t>IPRO Stop Sepsis Now </a:t>
            </a:r>
          </a:p>
          <a:p>
            <a:r>
              <a:rPr lang="en-US" dirty="0">
                <a:hlinkClick r:id="rId4"/>
              </a:rPr>
              <a:t>https://qi.ipro.org/sepsis/</a:t>
            </a:r>
            <a:endParaRPr lang="en-US" dirty="0"/>
          </a:p>
          <a:p>
            <a:endParaRPr lang="en-US" dirty="0"/>
          </a:p>
        </p:txBody>
      </p:sp>
    </p:spTree>
    <p:extLst>
      <p:ext uri="{BB962C8B-B14F-4D97-AF65-F5344CB8AC3E}">
        <p14:creationId xmlns:p14="http://schemas.microsoft.com/office/powerpoint/2010/main" val="28075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812988" y="526990"/>
            <a:ext cx="6790311" cy="492443"/>
          </a:xfrm>
        </p:spPr>
        <p:txBody>
          <a:bodyPr/>
          <a:lstStyle/>
          <a:p>
            <a:pPr>
              <a:lnSpc>
                <a:spcPct val="100000"/>
              </a:lnSpc>
              <a:defRPr/>
            </a:pPr>
            <a:r>
              <a:rPr lang="en-US" altLang="en-US" dirty="0">
                <a:latin typeface="+mn-lt"/>
                <a:cs typeface="Arial" charset="0"/>
              </a:rPr>
              <a:t>Why Focus on Community Based?</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912059" y="1172866"/>
            <a:ext cx="10367882" cy="4105868"/>
          </a:xfrm>
        </p:spPr>
        <p:txBody>
          <a:bodyPr/>
          <a:lstStyle/>
          <a:p>
            <a:pPr marL="342900" indent="-342900">
              <a:lnSpc>
                <a:spcPct val="150000"/>
              </a:lnSpc>
              <a:spcAft>
                <a:spcPts val="600"/>
              </a:spcAft>
              <a:buFont typeface="Wingdings" panose="05000000000000000000" pitchFamily="2" charset="2"/>
              <a:buChar char="§"/>
              <a:defRPr/>
            </a:pPr>
            <a:r>
              <a:rPr lang="en-US" sz="2800" b="1" dirty="0">
                <a:solidFill>
                  <a:srgbClr val="00539B"/>
                </a:solidFill>
              </a:rPr>
              <a:t>&gt; 87% of sepsis cases originate </a:t>
            </a:r>
            <a:r>
              <a:rPr lang="en-US" sz="2800" b="1" u="sng" dirty="0">
                <a:solidFill>
                  <a:srgbClr val="00539B"/>
                </a:solidFill>
              </a:rPr>
              <a:t>in the community</a:t>
            </a:r>
            <a:r>
              <a:rPr lang="en-US" sz="1800" b="1" baseline="-25000" dirty="0">
                <a:solidFill>
                  <a:srgbClr val="00539B"/>
                </a:solidFill>
              </a:rPr>
              <a:t>1</a:t>
            </a:r>
            <a:endParaRPr lang="en-US" sz="1800" b="1" dirty="0">
              <a:solidFill>
                <a:srgbClr val="00539B"/>
              </a:solidFill>
            </a:endParaRPr>
          </a:p>
          <a:p>
            <a:pPr marL="342900" indent="-342900">
              <a:lnSpc>
                <a:spcPct val="150000"/>
              </a:lnSpc>
              <a:spcAft>
                <a:spcPts val="600"/>
              </a:spcAft>
              <a:buFont typeface="Wingdings" panose="05000000000000000000" pitchFamily="2" charset="2"/>
              <a:buChar char="§"/>
              <a:defRPr/>
            </a:pPr>
            <a:r>
              <a:rPr lang="en-US" sz="2800" u="sng" dirty="0">
                <a:solidFill>
                  <a:srgbClr val="C00000"/>
                </a:solidFill>
                <a:effectLst>
                  <a:outerShdw blurRad="38100" dist="38100" dir="2700000" algn="tl">
                    <a:srgbClr val="000000">
                      <a:alpha val="43137"/>
                    </a:srgbClr>
                  </a:outerShdw>
                </a:effectLst>
              </a:rPr>
              <a:t>Sepsis mortality is largely preventable</a:t>
            </a:r>
            <a:r>
              <a:rPr lang="en-US" sz="2800" dirty="0">
                <a:effectLst>
                  <a:outerShdw blurRad="38100" dist="38100" dir="2700000" algn="tl">
                    <a:srgbClr val="000000">
                      <a:alpha val="43137"/>
                    </a:srgbClr>
                  </a:outerShdw>
                </a:effectLst>
              </a:rPr>
              <a:t> </a:t>
            </a:r>
            <a:r>
              <a:rPr lang="en-US" sz="2800" b="1" dirty="0">
                <a:solidFill>
                  <a:srgbClr val="00539B"/>
                </a:solidFill>
              </a:rPr>
              <a:t>with early detection and appropriate treatment</a:t>
            </a:r>
          </a:p>
          <a:p>
            <a:pPr marL="342900" indent="-342900">
              <a:lnSpc>
                <a:spcPct val="150000"/>
              </a:lnSpc>
              <a:spcAft>
                <a:spcPts val="600"/>
              </a:spcAft>
              <a:buFont typeface="Wingdings" panose="05000000000000000000" pitchFamily="2" charset="2"/>
              <a:buChar char="§"/>
              <a:defRPr/>
            </a:pPr>
            <a:r>
              <a:rPr lang="en-US" altLang="en-US" sz="28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58% of U.S. adults have heard of sepsis </a:t>
            </a:r>
            <a:r>
              <a:rPr lang="en-US" altLang="en-US" sz="1600" baseline="-250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altLang="en-US" sz="1600" baseline="-25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nSpc>
                <a:spcPct val="150000"/>
              </a:lnSpc>
              <a:spcAft>
                <a:spcPts val="600"/>
              </a:spcAft>
              <a:buFont typeface="Wingdings" panose="05000000000000000000" pitchFamily="2" charset="2"/>
              <a:buChar char="§"/>
              <a:defRPr/>
            </a:pPr>
            <a:r>
              <a:rPr lang="en-US" altLang="en-US" sz="2800" b="1" dirty="0">
                <a:solidFill>
                  <a:srgbClr val="00539B"/>
                </a:solidFill>
                <a:cs typeface="Arial" charset="0"/>
              </a:rPr>
              <a:t>Sepsis diagnosis often missed by healthcare providers</a:t>
            </a:r>
          </a:p>
          <a:p>
            <a:pPr marL="342900" indent="-342900">
              <a:lnSpc>
                <a:spcPct val="150000"/>
              </a:lnSpc>
              <a:spcAft>
                <a:spcPts val="600"/>
              </a:spcAft>
              <a:buFont typeface="Wingdings" panose="05000000000000000000" pitchFamily="2" charset="2"/>
              <a:buChar char="§"/>
              <a:defRPr/>
            </a:pPr>
            <a:r>
              <a:rPr lang="en-US" sz="2800" b="1" dirty="0">
                <a:solidFill>
                  <a:srgbClr val="00539B"/>
                </a:solidFill>
              </a:rPr>
              <a:t>Sepsis is the #1 reason for 30-day hospital readmissions </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6</a:t>
            </a:fld>
            <a:endParaRPr lang="en-US" altLang="en-US" sz="14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3D61C6FA-BA7E-7BC1-7536-1B702DB6C293}"/>
              </a:ext>
            </a:extLst>
          </p:cNvPr>
          <p:cNvSpPr txBox="1"/>
          <p:nvPr/>
        </p:nvSpPr>
        <p:spPr>
          <a:xfrm>
            <a:off x="812988" y="6175332"/>
            <a:ext cx="6790311" cy="461665"/>
          </a:xfrm>
          <a:prstGeom prst="rect">
            <a:avLst/>
          </a:prstGeom>
          <a:noFill/>
        </p:spPr>
        <p:txBody>
          <a:bodyPr wrap="square" rtlCol="0">
            <a:spAutoFit/>
          </a:bodyPr>
          <a:lstStyle/>
          <a:p>
            <a:pPr marL="228600" indent="-228600">
              <a:buAutoNum type="arabicPeriod"/>
            </a:pPr>
            <a:r>
              <a:rPr lang="en-US" sz="1200" b="1" dirty="0">
                <a:solidFill>
                  <a:schemeClr val="accent6"/>
                </a:solidFill>
              </a:rPr>
              <a:t>Sepsis Alliance</a:t>
            </a:r>
          </a:p>
          <a:p>
            <a:pPr marL="228600" indent="-228600">
              <a:buAutoNum type="arabicPeriod"/>
            </a:pPr>
            <a:r>
              <a:rPr lang="en-US" sz="1200" b="1" dirty="0">
                <a:solidFill>
                  <a:schemeClr val="accent6"/>
                </a:solidFill>
              </a:rPr>
              <a:t>Sepsis Allaince</a:t>
            </a:r>
          </a:p>
        </p:txBody>
      </p:sp>
    </p:spTree>
    <p:extLst>
      <p:ext uri="{BB962C8B-B14F-4D97-AF65-F5344CB8AC3E}">
        <p14:creationId xmlns:p14="http://schemas.microsoft.com/office/powerpoint/2010/main" val="60601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62FD723-DA5A-564F-8272-8590E7420D36}"/>
              </a:ext>
            </a:extLst>
          </p:cNvPr>
          <p:cNvSpPr>
            <a:spLocks noGrp="1"/>
          </p:cNvSpPr>
          <p:nvPr>
            <p:ph type="title"/>
          </p:nvPr>
        </p:nvSpPr>
        <p:spPr>
          <a:xfrm>
            <a:off x="1086822" y="672352"/>
            <a:ext cx="4320206" cy="435440"/>
          </a:xfrm>
        </p:spPr>
        <p:txBody>
          <a:bodyPr/>
          <a:lstStyle/>
          <a:p>
            <a:pPr>
              <a:defRPr/>
            </a:pPr>
            <a:r>
              <a:rPr lang="en-US" altLang="en-US" sz="3600" dirty="0">
                <a:latin typeface="+mn-lt"/>
              </a:rPr>
              <a:t>Sobering Statistics</a:t>
            </a:r>
            <a:endParaRPr lang="en-US" altLang="en-US" sz="3600" dirty="0">
              <a:latin typeface="+mn-lt"/>
              <a:cs typeface="Arial" charset="0"/>
            </a:endParaRPr>
          </a:p>
        </p:txBody>
      </p:sp>
      <p:sp>
        <p:nvSpPr>
          <p:cNvPr id="3" name="Content Placeholder 2">
            <a:extLst>
              <a:ext uri="{FF2B5EF4-FFF2-40B4-BE49-F238E27FC236}">
                <a16:creationId xmlns:a16="http://schemas.microsoft.com/office/drawing/2014/main" id="{F8AB059B-3A77-6C42-AC7B-EEECE574F433}"/>
              </a:ext>
            </a:extLst>
          </p:cNvPr>
          <p:cNvSpPr>
            <a:spLocks noGrp="1"/>
          </p:cNvSpPr>
          <p:nvPr>
            <p:ph idx="1"/>
          </p:nvPr>
        </p:nvSpPr>
        <p:spPr>
          <a:xfrm>
            <a:off x="1086822" y="1468295"/>
            <a:ext cx="10275887" cy="4306434"/>
          </a:xfrm>
        </p:spPr>
        <p:txBody>
          <a:bodyPr/>
          <a:lstStyle/>
          <a:p>
            <a:pPr marL="342900" lvl="1" indent="-342900">
              <a:spcBef>
                <a:spcPts val="0"/>
              </a:spcBef>
              <a:buClr>
                <a:srgbClr val="00539B"/>
              </a:buClr>
              <a:buFont typeface="Wingdings" panose="05000000000000000000" pitchFamily="2" charset="2"/>
              <a:buChar char="§"/>
              <a:defRPr/>
            </a:pPr>
            <a:r>
              <a:rPr lang="en-US" sz="2000" b="1" dirty="0">
                <a:solidFill>
                  <a:srgbClr val="00539B"/>
                </a:solidFill>
              </a:rPr>
              <a:t>Sepsis causes 270,000 deaths and $38 billion spent annually in hospitals</a:t>
            </a:r>
            <a:r>
              <a:rPr lang="en-US" sz="2000" b="1" baseline="-25000" dirty="0">
                <a:solidFill>
                  <a:srgbClr val="00539B"/>
                </a:solidFill>
              </a:rPr>
              <a:t>1</a:t>
            </a:r>
          </a:p>
          <a:p>
            <a:pPr marL="0" lvl="1" indent="0">
              <a:spcBef>
                <a:spcPts val="0"/>
              </a:spcBef>
              <a:buClr>
                <a:srgbClr val="00539B"/>
              </a:buClr>
              <a:buNone/>
              <a:defRPr/>
            </a:pPr>
            <a:endParaRPr lang="en-US" sz="2000" b="1" dirty="0">
              <a:solidFill>
                <a:srgbClr val="00539B"/>
              </a:solidFill>
            </a:endParaRPr>
          </a:p>
          <a:p>
            <a:pPr marL="342900" lvl="1" indent="-342900">
              <a:spcBef>
                <a:spcPts val="0"/>
              </a:spcBef>
              <a:buClr>
                <a:srgbClr val="00539B"/>
              </a:buClr>
              <a:buFont typeface="Wingdings" panose="05000000000000000000" pitchFamily="2" charset="2"/>
              <a:buChar char="§"/>
              <a:defRPr/>
            </a:pPr>
            <a:r>
              <a:rPr lang="en-US" sz="2000" b="1" dirty="0">
                <a:solidFill>
                  <a:srgbClr val="00539B"/>
                </a:solidFill>
              </a:rPr>
              <a:t>In-hospital mortality rate 8Xs higher than other diagnoses</a:t>
            </a:r>
          </a:p>
          <a:p>
            <a:pPr marL="0" lvl="1" indent="0">
              <a:spcBef>
                <a:spcPts val="0"/>
              </a:spcBef>
              <a:buClr>
                <a:srgbClr val="00539B"/>
              </a:buClr>
              <a:buNone/>
              <a:defRPr/>
            </a:pPr>
            <a:endParaRPr lang="en-US" sz="2000" b="1" dirty="0">
              <a:solidFill>
                <a:srgbClr val="00539B"/>
              </a:solidFill>
            </a:endParaRPr>
          </a:p>
          <a:p>
            <a:pPr marL="342900" indent="-342900">
              <a:lnSpc>
                <a:spcPct val="100000"/>
              </a:lnSpc>
              <a:spcBef>
                <a:spcPts val="0"/>
              </a:spcBef>
              <a:buClr>
                <a:srgbClr val="00539B"/>
              </a:buClr>
              <a:buFont typeface="Wingdings" panose="05000000000000000000" pitchFamily="2" charset="2"/>
              <a:buChar char="§"/>
              <a:defRPr/>
            </a:pPr>
            <a:r>
              <a:rPr lang="en-US" sz="2000" b="1" i="0" dirty="0">
                <a:solidFill>
                  <a:schemeClr val="accent1"/>
                </a:solidFill>
                <a:effectLst/>
              </a:rPr>
              <a:t>Sepsis accounts for more than 50% of hospital deaths , and mortality increases dramatically with greater disease severity: 10–20% for sepsis, 20–40% for severe sepsis, and 40–80% for septic shock</a:t>
            </a:r>
            <a:r>
              <a:rPr lang="en-US" sz="2000" b="1" i="0" baseline="-25000" dirty="0">
                <a:solidFill>
                  <a:schemeClr val="accent1"/>
                </a:solidFill>
                <a:effectLst/>
              </a:rPr>
              <a:t> 2</a:t>
            </a:r>
          </a:p>
          <a:p>
            <a:pPr marL="0" indent="0">
              <a:lnSpc>
                <a:spcPct val="100000"/>
              </a:lnSpc>
              <a:spcBef>
                <a:spcPts val="0"/>
              </a:spcBef>
              <a:buClr>
                <a:srgbClr val="00539B"/>
              </a:buClr>
              <a:buNone/>
              <a:defRPr/>
            </a:pPr>
            <a:endParaRPr lang="en-US" sz="2000" b="1" dirty="0">
              <a:solidFill>
                <a:schemeClr val="accent1"/>
              </a:solidFill>
            </a:endParaRPr>
          </a:p>
          <a:p>
            <a:pPr marL="342900" indent="-342900">
              <a:spcBef>
                <a:spcPts val="0"/>
              </a:spcBef>
              <a:buClr>
                <a:srgbClr val="00539B"/>
              </a:buClr>
              <a:buFont typeface="Wingdings" panose="05000000000000000000" pitchFamily="2" charset="2"/>
              <a:buChar char="§"/>
              <a:defRPr/>
            </a:pPr>
            <a:r>
              <a:rPr lang="en-US" sz="2000" b="1" dirty="0">
                <a:solidFill>
                  <a:srgbClr val="00539B"/>
                </a:solidFill>
              </a:rPr>
              <a:t>18 million people die of sepsis worldwide every year </a:t>
            </a:r>
            <a:r>
              <a:rPr lang="en-US" sz="2000" b="1" baseline="-25000" dirty="0">
                <a:solidFill>
                  <a:srgbClr val="00539B"/>
                </a:solidFill>
              </a:rPr>
              <a:t>3</a:t>
            </a:r>
          </a:p>
          <a:p>
            <a:pPr marL="0" indent="0">
              <a:spcBef>
                <a:spcPts val="0"/>
              </a:spcBef>
              <a:buClr>
                <a:srgbClr val="00539B"/>
              </a:buClr>
              <a:buNone/>
              <a:defRPr/>
            </a:pPr>
            <a:endParaRPr lang="en-US" sz="2000" b="1" baseline="-25000" dirty="0">
              <a:solidFill>
                <a:srgbClr val="00539B"/>
              </a:solidFill>
            </a:endParaRPr>
          </a:p>
          <a:p>
            <a:pPr marL="342900" indent="-342900">
              <a:spcBef>
                <a:spcPts val="0"/>
              </a:spcBef>
              <a:buClr>
                <a:srgbClr val="00539B"/>
              </a:buClr>
              <a:buFont typeface="Wingdings" panose="05000000000000000000" pitchFamily="2" charset="2"/>
              <a:buChar char="§"/>
              <a:defRPr/>
            </a:pPr>
            <a:r>
              <a:rPr lang="en-US" sz="2000" b="1" dirty="0">
                <a:solidFill>
                  <a:srgbClr val="00539B"/>
                </a:solidFill>
              </a:rPr>
              <a:t>Sepsis is the leading cause of childhood deaths </a:t>
            </a:r>
            <a:r>
              <a:rPr lang="en-US" sz="2000" b="1" baseline="-25000" dirty="0">
                <a:solidFill>
                  <a:srgbClr val="00539B"/>
                </a:solidFill>
              </a:rPr>
              <a:t>4</a:t>
            </a:r>
          </a:p>
          <a:p>
            <a:pPr marL="0" indent="0">
              <a:spcBef>
                <a:spcPts val="0"/>
              </a:spcBef>
              <a:buClr>
                <a:srgbClr val="00539B"/>
              </a:buClr>
              <a:buNone/>
              <a:defRPr/>
            </a:pPr>
            <a:endParaRPr lang="en-US" sz="2000" b="1" baseline="-25000" dirty="0">
              <a:solidFill>
                <a:srgbClr val="00539B"/>
              </a:solidFill>
            </a:endParaRPr>
          </a:p>
          <a:p>
            <a:pPr marL="342900" indent="-342900">
              <a:spcBef>
                <a:spcPts val="0"/>
              </a:spcBef>
              <a:buClr>
                <a:srgbClr val="00539B"/>
              </a:buClr>
              <a:buFont typeface="Wingdings" panose="05000000000000000000" pitchFamily="2" charset="2"/>
              <a:buChar char="§"/>
              <a:defRPr/>
            </a:pPr>
            <a:r>
              <a:rPr lang="en-US" sz="2000" b="1" dirty="0">
                <a:solidFill>
                  <a:srgbClr val="00539B"/>
                </a:solidFill>
              </a:rPr>
              <a:t>Sepsis is the most expensive condition treated in U.S. hospitals </a:t>
            </a:r>
            <a:r>
              <a:rPr lang="en-US" sz="2000" b="1" baseline="-25000" dirty="0">
                <a:solidFill>
                  <a:srgbClr val="00539B"/>
                </a:solidFill>
              </a:rPr>
              <a:t>5</a:t>
            </a:r>
          </a:p>
          <a:p>
            <a:pPr marL="342900" indent="-342900">
              <a:spcBef>
                <a:spcPts val="0"/>
              </a:spcBef>
              <a:buClr>
                <a:srgbClr val="00539B"/>
              </a:buClr>
              <a:buFont typeface="Wingdings" panose="05000000000000000000" pitchFamily="2" charset="2"/>
              <a:buChar char="§"/>
              <a:defRPr/>
            </a:pPr>
            <a:endParaRPr lang="en-US" sz="2000" b="1" baseline="-25000" dirty="0">
              <a:solidFill>
                <a:srgbClr val="00539B"/>
              </a:solidFill>
            </a:endParaRPr>
          </a:p>
          <a:p>
            <a:pPr marL="342900" indent="-342900">
              <a:spcBef>
                <a:spcPts val="0"/>
              </a:spcBef>
              <a:buClr>
                <a:srgbClr val="00539B"/>
              </a:buClr>
              <a:buFont typeface="Wingdings" panose="05000000000000000000" pitchFamily="2" charset="2"/>
              <a:buChar char="§"/>
              <a:defRPr/>
            </a:pPr>
            <a:r>
              <a:rPr lang="en-US" sz="2000" b="1" dirty="0">
                <a:solidFill>
                  <a:srgbClr val="FF0000"/>
                </a:solidFill>
              </a:rPr>
              <a:t>Early diagnosis of sepsis is often missed </a:t>
            </a:r>
            <a:r>
              <a:rPr lang="en-US" sz="2000" b="1" baseline="-25000" dirty="0">
                <a:solidFill>
                  <a:schemeClr val="accent1"/>
                </a:solidFill>
              </a:rPr>
              <a:t>6</a:t>
            </a:r>
            <a:endParaRPr lang="en-US" sz="2000" b="1" i="1" baseline="-25000" dirty="0">
              <a:solidFill>
                <a:schemeClr val="accent1"/>
              </a:solidFill>
            </a:endParaRPr>
          </a:p>
          <a:p>
            <a:pPr>
              <a:defRPr/>
            </a:pPr>
            <a:endParaRPr lang="en-US" dirty="0"/>
          </a:p>
        </p:txBody>
      </p:sp>
      <p:sp>
        <p:nvSpPr>
          <p:cNvPr id="5" name="TextBox 4">
            <a:extLst>
              <a:ext uri="{FF2B5EF4-FFF2-40B4-BE49-F238E27FC236}">
                <a16:creationId xmlns:a16="http://schemas.microsoft.com/office/drawing/2014/main" id="{7713D744-F1AA-BF48-8F02-6451D55DFB71}"/>
              </a:ext>
            </a:extLst>
          </p:cNvPr>
          <p:cNvSpPr txBox="1"/>
          <p:nvPr/>
        </p:nvSpPr>
        <p:spPr bwMode="auto">
          <a:xfrm>
            <a:off x="382804" y="5685829"/>
            <a:ext cx="5728242" cy="1200329"/>
          </a:xfrm>
          <a:prstGeom prst="rect">
            <a:avLst/>
          </a:prstGeom>
          <a:noFill/>
          <a:ln w="9525">
            <a:noFill/>
            <a:miter lim="800000"/>
            <a:headEnd/>
            <a:tailEnd/>
          </a:ln>
        </p:spPr>
        <p:txBody>
          <a:bodyPr wrap="square" lIns="0" tIns="0" rIns="0" bIns="0">
            <a:spAutoFit/>
          </a:bodyPr>
          <a:lstStyle/>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National Institutes of Health (NIH) 2023</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JAMA 2014</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Crit Care Med 2001</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AHRQ</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CDC</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Sepsis Alliance</a:t>
            </a:r>
          </a:p>
          <a:p>
            <a:pPr marL="685800" lvl="2">
              <a:spcAft>
                <a:spcPts val="0"/>
              </a:spcAft>
              <a:buFont typeface="Wingdings" pitchFamily="2" charset="2"/>
              <a:buAutoNum type="arabicPeriod"/>
              <a:defRPr/>
            </a:pPr>
            <a:endParaRPr lang="en-US" b="1" kern="0" dirty="0">
              <a:latin typeface="Arial" pitchFamily="34" charset="0"/>
              <a:cs typeface="Arial" pitchFamily="34" charset="0"/>
            </a:endParaRPr>
          </a:p>
        </p:txBody>
      </p:sp>
      <p:sp>
        <p:nvSpPr>
          <p:cNvPr id="11268" name="Slide Number Placeholder 3">
            <a:extLst>
              <a:ext uri="{FF2B5EF4-FFF2-40B4-BE49-F238E27FC236}">
                <a16:creationId xmlns:a16="http://schemas.microsoft.com/office/drawing/2014/main" id="{56C342FF-807C-C346-9CEA-E32BD72E4872}"/>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A8E5D93-318D-5040-A301-F90085F4CB4D}" type="slidenum">
              <a:rPr lang="en-US" altLang="en-US" sz="1400">
                <a:solidFill>
                  <a:schemeClr val="bg1"/>
                </a:solidFill>
                <a:latin typeface="Arial" panose="020B0604020202020204" pitchFamily="34" charset="0"/>
              </a:rPr>
              <a:pPr/>
              <a:t>7</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64118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a:extLst>
              <a:ext uri="{FF2B5EF4-FFF2-40B4-BE49-F238E27FC236}">
                <a16:creationId xmlns:a16="http://schemas.microsoft.com/office/drawing/2014/main" id="{4B7DE7D6-F034-DF4D-8BE3-4D6D60D865E7}"/>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69A94C22-5F1C-9D4D-B1B8-1C70D383BFC3}" type="slidenum">
              <a:rPr lang="en-US" altLang="en-US" sz="1400">
                <a:solidFill>
                  <a:schemeClr val="bg1"/>
                </a:solidFill>
                <a:latin typeface="Arial" panose="020B0604020202020204" pitchFamily="34" charset="0"/>
              </a:rPr>
              <a:pPr/>
              <a:t>8</a:t>
            </a:fld>
            <a:endParaRPr lang="en-US" altLang="en-US" sz="1400"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A39A65AB-B008-2E46-B01E-01079C7D7E89}"/>
              </a:ext>
            </a:extLst>
          </p:cNvPr>
          <p:cNvSpPr>
            <a:spLocks noGrp="1"/>
          </p:cNvSpPr>
          <p:nvPr>
            <p:ph type="title"/>
          </p:nvPr>
        </p:nvSpPr>
        <p:spPr>
          <a:xfrm>
            <a:off x="507111" y="524858"/>
            <a:ext cx="8167687" cy="438966"/>
          </a:xfrm>
        </p:spPr>
        <p:txBody>
          <a:bodyPr/>
          <a:lstStyle/>
          <a:p>
            <a:pPr>
              <a:defRPr/>
            </a:pPr>
            <a:r>
              <a:rPr lang="en-US" altLang="en-US" dirty="0">
                <a:latin typeface="+mn-lt"/>
                <a:cs typeface="Arial" charset="0"/>
              </a:rPr>
              <a:t>Sepsis Awareness is Poor</a:t>
            </a:r>
            <a:endParaRPr lang="en-US" dirty="0">
              <a:latin typeface="+mn-lt"/>
            </a:endParaRPr>
          </a:p>
        </p:txBody>
      </p:sp>
      <p:sp>
        <p:nvSpPr>
          <p:cNvPr id="7171" name="Content Placeholder 2">
            <a:extLst>
              <a:ext uri="{FF2B5EF4-FFF2-40B4-BE49-F238E27FC236}">
                <a16:creationId xmlns:a16="http://schemas.microsoft.com/office/drawing/2014/main" id="{6C73F94E-0A5C-C64E-A344-DF316C885040}"/>
              </a:ext>
            </a:extLst>
          </p:cNvPr>
          <p:cNvSpPr>
            <a:spLocks noGrp="1"/>
          </p:cNvSpPr>
          <p:nvPr>
            <p:ph idx="1"/>
          </p:nvPr>
        </p:nvSpPr>
        <p:spPr>
          <a:xfrm>
            <a:off x="507111" y="1705990"/>
            <a:ext cx="11374871" cy="3785652"/>
          </a:xfrm>
        </p:spPr>
        <p:txBody>
          <a:bodyPr/>
          <a:lstStyle/>
          <a:p>
            <a:pPr marL="457200" indent="-457200">
              <a:spcBef>
                <a:spcPts val="1800"/>
              </a:spcBef>
              <a:buFont typeface="Wingdings" panose="05000000000000000000" pitchFamily="2" charset="2"/>
              <a:buChar char="§"/>
              <a:defRPr/>
            </a:pPr>
            <a:r>
              <a:rPr lang="en-US" altLang="en-US" b="1" dirty="0">
                <a:solidFill>
                  <a:srgbClr val="00539B"/>
                </a:solidFill>
                <a:cs typeface="Arial" charset="0"/>
              </a:rPr>
              <a:t>Sepsis is one of the most under recognized and misunderstood conditions by healthcare providers and the public</a:t>
            </a:r>
          </a:p>
          <a:p>
            <a:pPr marL="457200" indent="-457200">
              <a:spcBef>
                <a:spcPts val="1800"/>
              </a:spcBef>
              <a:buFont typeface="Wingdings" panose="05000000000000000000" pitchFamily="2" charset="2"/>
              <a:buChar char="§"/>
              <a:defRPr/>
            </a:pPr>
            <a:r>
              <a:rPr lang="en-US" altLang="en-US" b="1" dirty="0">
                <a:solidFill>
                  <a:srgbClr val="00539B"/>
                </a:solidFill>
                <a:cs typeface="Arial" charset="0"/>
              </a:rPr>
              <a:t>The public needs an understandable definition of sepsis</a:t>
            </a:r>
          </a:p>
          <a:p>
            <a:pPr marL="0" indent="0">
              <a:spcBef>
                <a:spcPts val="0"/>
              </a:spcBef>
              <a:buNone/>
              <a:defRPr/>
            </a:pPr>
            <a:endParaRPr lang="en-US" altLang="en-US" b="1" dirty="0">
              <a:solidFill>
                <a:srgbClr val="00539B"/>
              </a:solidFill>
              <a:cs typeface="Arial" charset="0"/>
            </a:endParaRPr>
          </a:p>
          <a:p>
            <a:pPr marL="342900" indent="-342900">
              <a:lnSpc>
                <a:spcPct val="100000"/>
              </a:lnSpc>
              <a:spcBef>
                <a:spcPts val="0"/>
              </a:spcBef>
              <a:buFont typeface="Wingdings" panose="05000000000000000000" pitchFamily="2" charset="2"/>
              <a:buChar char="§"/>
              <a:defRPr/>
            </a:pPr>
            <a:r>
              <a:rPr lang="en-US" altLang="en-US" b="1" dirty="0">
                <a:solidFill>
                  <a:srgbClr val="00539B"/>
                </a:solidFill>
                <a:cs typeface="Arial" charset="0"/>
              </a:rPr>
              <a:t> Public needs to know the signs and symptoms of sepsis and associate  sepsis as a medical emergency</a:t>
            </a:r>
          </a:p>
          <a:p>
            <a:pPr marL="342900" indent="-342900">
              <a:lnSpc>
                <a:spcPct val="100000"/>
              </a:lnSpc>
              <a:spcBef>
                <a:spcPts val="0"/>
              </a:spcBef>
              <a:buFont typeface="Wingdings" panose="05000000000000000000" pitchFamily="2" charset="2"/>
              <a:buChar char="§"/>
              <a:defRPr/>
            </a:pPr>
            <a:endParaRPr lang="en-US" altLang="en-US" b="1" dirty="0">
              <a:solidFill>
                <a:srgbClr val="00539B"/>
              </a:solidFill>
              <a:cs typeface="Arial" charset="0"/>
            </a:endParaRPr>
          </a:p>
          <a:p>
            <a:pPr marL="342900" indent="-342900">
              <a:lnSpc>
                <a:spcPct val="100000"/>
              </a:lnSpc>
              <a:spcBef>
                <a:spcPts val="0"/>
              </a:spcBef>
              <a:buFont typeface="Wingdings" panose="05000000000000000000" pitchFamily="2" charset="2"/>
              <a:buChar char="§"/>
              <a:defRPr/>
            </a:pPr>
            <a:r>
              <a:rPr lang="en-US" altLang="en-US" b="1" dirty="0">
                <a:solidFill>
                  <a:srgbClr val="00539B"/>
                </a:solidFill>
                <a:cs typeface="Arial" charset="0"/>
              </a:rPr>
              <a:t>Clinical prompts for healthcare providers facilitate earlier identification o</a:t>
            </a:r>
            <a:r>
              <a:rPr lang="en-US" altLang="en-US" sz="2800" b="1" dirty="0">
                <a:solidFill>
                  <a:srgbClr val="00539B"/>
                </a:solidFill>
                <a:cs typeface="Arial" charset="0"/>
              </a:rPr>
              <a:t>f sepsis</a:t>
            </a:r>
          </a:p>
          <a:p>
            <a:pPr marL="342900" indent="-342900">
              <a:lnSpc>
                <a:spcPct val="100000"/>
              </a:lnSpc>
              <a:spcBef>
                <a:spcPts val="0"/>
              </a:spcBef>
              <a:buFont typeface="Wingdings" panose="05000000000000000000" pitchFamily="2" charset="2"/>
              <a:buChar char="§"/>
              <a:defRPr/>
            </a:pPr>
            <a:endParaRPr lang="en-US" altLang="en-US" b="1" dirty="0">
              <a:solidFill>
                <a:srgbClr val="00539B"/>
              </a:solidFill>
              <a:cs typeface="Arial" charset="0"/>
            </a:endParaRPr>
          </a:p>
          <a:p>
            <a:pPr marL="342900" indent="-342900">
              <a:lnSpc>
                <a:spcPct val="100000"/>
              </a:lnSpc>
              <a:spcBef>
                <a:spcPts val="0"/>
              </a:spcBef>
              <a:buFont typeface="Wingdings" panose="05000000000000000000" pitchFamily="2" charset="2"/>
              <a:buChar char="§"/>
              <a:defRPr/>
            </a:pPr>
            <a:endParaRPr lang="en-US" altLang="en-US" b="1" dirty="0">
              <a:solidFill>
                <a:srgbClr val="00539B"/>
              </a:solidFill>
              <a:cs typeface="Arial" charset="0"/>
            </a:endParaRPr>
          </a:p>
        </p:txBody>
      </p:sp>
    </p:spTree>
    <p:extLst>
      <p:ext uri="{BB962C8B-B14F-4D97-AF65-F5344CB8AC3E}">
        <p14:creationId xmlns:p14="http://schemas.microsoft.com/office/powerpoint/2010/main" val="8296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A46FE5-948A-D743-9513-31AC5E230771}"/>
              </a:ext>
            </a:extLst>
          </p:cNvPr>
          <p:cNvSpPr>
            <a:spLocks noGrp="1"/>
          </p:cNvSpPr>
          <p:nvPr>
            <p:ph type="title"/>
          </p:nvPr>
        </p:nvSpPr>
        <p:spPr>
          <a:xfrm>
            <a:off x="732940" y="592451"/>
            <a:ext cx="5921298" cy="423193"/>
          </a:xfrm>
        </p:spPr>
        <p:txBody>
          <a:bodyPr/>
          <a:lstStyle/>
          <a:p>
            <a:pPr>
              <a:defRPr/>
            </a:pPr>
            <a:r>
              <a:rPr lang="en-US" altLang="en-US" dirty="0">
                <a:latin typeface="+mn-lt"/>
              </a:rPr>
              <a:t>Time to Treatment is Critical</a:t>
            </a:r>
            <a:endParaRPr lang="en-US" altLang="en-US" dirty="0">
              <a:latin typeface="+mn-lt"/>
              <a:cs typeface="Arial" charset="0"/>
            </a:endParaRPr>
          </a:p>
        </p:txBody>
      </p:sp>
      <p:sp>
        <p:nvSpPr>
          <p:cNvPr id="12291" name="Content Placeholder 2">
            <a:extLst>
              <a:ext uri="{FF2B5EF4-FFF2-40B4-BE49-F238E27FC236}">
                <a16:creationId xmlns:a16="http://schemas.microsoft.com/office/drawing/2014/main" id="{4C38C478-3649-9F4F-9EF2-DB64DD3031B9}"/>
              </a:ext>
            </a:extLst>
          </p:cNvPr>
          <p:cNvSpPr>
            <a:spLocks noGrp="1"/>
          </p:cNvSpPr>
          <p:nvPr>
            <p:ph idx="1"/>
          </p:nvPr>
        </p:nvSpPr>
        <p:spPr>
          <a:xfrm>
            <a:off x="457200" y="2042315"/>
            <a:ext cx="7381213" cy="3694973"/>
          </a:xfrm>
        </p:spPr>
        <p:txBody>
          <a:bodyPr/>
          <a:lstStyle/>
          <a:p>
            <a:pPr marL="342900" indent="-342900">
              <a:buFont typeface="Wingdings" panose="05000000000000000000" pitchFamily="2" charset="2"/>
              <a:buChar char="§"/>
              <a:defRPr/>
            </a:pPr>
            <a:r>
              <a:rPr lang="en-US" sz="2800" b="1" dirty="0">
                <a:solidFill>
                  <a:srgbClr val="C00000"/>
                </a:solidFill>
              </a:rPr>
              <a:t>Mortality increases by 8% for every hour that appropriate treatment is delayed</a:t>
            </a:r>
          </a:p>
          <a:p>
            <a:pPr lvl="2" indent="-457200">
              <a:buClr>
                <a:schemeClr val="tx1"/>
              </a:buClr>
              <a:buFont typeface="Wingdings" panose="05000000000000000000" pitchFamily="2" charset="2"/>
              <a:buChar char="§"/>
            </a:pPr>
            <a:r>
              <a:rPr lang="en-US" altLang="en-US" sz="2200" b="1" dirty="0">
                <a:solidFill>
                  <a:schemeClr val="accent1"/>
                </a:solidFill>
                <a:cs typeface="Arial" panose="020B0604020202020204" pitchFamily="34" charset="0"/>
              </a:rPr>
              <a:t>Organ Failure</a:t>
            </a:r>
          </a:p>
          <a:p>
            <a:pPr lvl="2" indent="-457200">
              <a:buClr>
                <a:schemeClr val="tx1"/>
              </a:buClr>
              <a:buFont typeface="Wingdings" panose="05000000000000000000" pitchFamily="2" charset="2"/>
              <a:buChar char="§"/>
            </a:pPr>
            <a:r>
              <a:rPr lang="en-US" altLang="en-US" sz="2200" b="1" dirty="0">
                <a:solidFill>
                  <a:schemeClr val="accent1"/>
                </a:solidFill>
                <a:cs typeface="Arial" panose="020B0604020202020204" pitchFamily="34" charset="0"/>
              </a:rPr>
              <a:t>Tissue Damage</a:t>
            </a:r>
          </a:p>
          <a:p>
            <a:pPr lvl="2" indent="-457200">
              <a:buClr>
                <a:schemeClr val="tx1"/>
              </a:buClr>
              <a:buFont typeface="Wingdings" panose="05000000000000000000" pitchFamily="2" charset="2"/>
              <a:buChar char="§"/>
            </a:pPr>
            <a:r>
              <a:rPr lang="en-US" altLang="en-US" sz="2200" b="1" dirty="0">
                <a:solidFill>
                  <a:schemeClr val="accent1"/>
                </a:solidFill>
                <a:cs typeface="Arial" panose="020B0604020202020204" pitchFamily="34" charset="0"/>
              </a:rPr>
              <a:t>Death </a:t>
            </a:r>
          </a:p>
          <a:p>
            <a:pPr marL="342900" indent="-342900">
              <a:buFont typeface="Arial" panose="020B0604020202020204" pitchFamily="34" charset="0"/>
              <a:buChar char="•"/>
              <a:defRPr/>
            </a:pPr>
            <a:endParaRPr lang="en-US" sz="2800" b="0" dirty="0"/>
          </a:p>
          <a:p>
            <a:pPr marL="342900" indent="-342900">
              <a:buFont typeface="Wingdings" panose="05000000000000000000" pitchFamily="2" charset="2"/>
              <a:buChar char="§"/>
              <a:defRPr/>
            </a:pPr>
            <a:r>
              <a:rPr lang="en-US" sz="2800" b="1" dirty="0">
                <a:solidFill>
                  <a:schemeClr val="accent1"/>
                </a:solidFill>
              </a:rPr>
              <a:t>Early identification and treatment are the keys to improved outcomes</a:t>
            </a:r>
          </a:p>
        </p:txBody>
      </p:sp>
      <p:pic>
        <p:nvPicPr>
          <p:cNvPr id="3" name="Picture 2" descr="image of a bar chart with a red arrow curving up indicating an increase">
            <a:extLst>
              <a:ext uri="{FF2B5EF4-FFF2-40B4-BE49-F238E27FC236}">
                <a16:creationId xmlns:a16="http://schemas.microsoft.com/office/drawing/2014/main" id="{6A3870FB-D10C-CF49-B898-E7B05EA88D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8413" y="804047"/>
            <a:ext cx="3194462" cy="2538882"/>
          </a:xfrm>
          <a:prstGeom prst="rect">
            <a:avLst/>
          </a:prstGeom>
        </p:spPr>
      </p:pic>
      <p:pic>
        <p:nvPicPr>
          <p:cNvPr id="5" name="Picture 4" descr="Image of an hour glass">
            <a:extLst>
              <a:ext uri="{FF2B5EF4-FFF2-40B4-BE49-F238E27FC236}">
                <a16:creationId xmlns:a16="http://schemas.microsoft.com/office/drawing/2014/main" id="{3CD6A788-4EA7-7248-96A1-F57C657AB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1078" y="3640238"/>
            <a:ext cx="2260184" cy="2413715"/>
          </a:xfrm>
          <a:prstGeom prst="rect">
            <a:avLst/>
          </a:prstGeom>
        </p:spPr>
      </p:pic>
      <p:sp>
        <p:nvSpPr>
          <p:cNvPr id="22532" name="Slide Number Placeholder 3">
            <a:extLst>
              <a:ext uri="{FF2B5EF4-FFF2-40B4-BE49-F238E27FC236}">
                <a16:creationId xmlns:a16="http://schemas.microsoft.com/office/drawing/2014/main" id="{E5AF768D-30BB-F448-A897-33B65C003601}"/>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BAE22BF-9FEA-6544-9DF0-A78E707CD0EC}" type="slidenum">
              <a:rPr lang="en-US" altLang="en-US" sz="1400">
                <a:solidFill>
                  <a:schemeClr val="bg1"/>
                </a:solidFill>
                <a:latin typeface="Arial" panose="020B0604020202020204" pitchFamily="34" charset="0"/>
              </a:rPr>
              <a:pPr/>
              <a:t>9</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846164509"/>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QIN_Template_PPT_Final_4" id="{F717567E-85B5-4597-B84A-DACAB353F5BC}" vid="{EA452F31-9669-4274-B239-EF9DEA63B46B}"/>
    </a:ext>
  </a:extLst>
</a:theme>
</file>

<file path=ppt/theme/theme2.xml><?xml version="1.0" encoding="utf-8"?>
<a:theme xmlns:a="http://schemas.openxmlformats.org/drawingml/2006/main" name="13780_PFL_PPT_template_Avenir_2-26-21_DRAFT">
  <a:themeElements>
    <a:clrScheme name="Custom 12">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3.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QIN_Template_PPT_Final_2b (1)  -  Read-Only" id="{D1A442C2-519A-42A2-9A74-0EBA53FB4EE3}" vid="{4167B3D1-3B67-46A4-93F2-1EFC347FF8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PRO PPT Templat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 PPT Template" id="{1E96120D-B068-40B1-9423-F18270B10E18}" vid="{08221826-ECCF-460C-BCAE-2436647942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072E9BD937AB438B2F8E5431F88DF6" ma:contentTypeVersion="9" ma:contentTypeDescription="Create a new document." ma:contentTypeScope="" ma:versionID="6444757279d31402afa29aa788dc1bb4">
  <xsd:schema xmlns:xsd="http://www.w3.org/2001/XMLSchema" xmlns:xs="http://www.w3.org/2001/XMLSchema" xmlns:p="http://schemas.microsoft.com/office/2006/metadata/properties" xmlns:ns3="83b17954-3f5c-4c43-926e-f34a57e9a3a6" targetNamespace="http://schemas.microsoft.com/office/2006/metadata/properties" ma:root="true" ma:fieldsID="6a5fa24d6a553324673bf5940d819c24" ns3:_="">
    <xsd:import namespace="83b17954-3f5c-4c43-926e-f34a57e9a3a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17954-3f5c-4c43-926e-f34a57e9a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78E2F-6880-4D5D-AF95-2C9776A192C7}">
  <ds:schemaRefs>
    <ds:schemaRef ds:uri="http://schemas.microsoft.com/sharepoint/v3/contenttype/forms"/>
  </ds:schemaRefs>
</ds:datastoreItem>
</file>

<file path=customXml/itemProps2.xml><?xml version="1.0" encoding="utf-8"?>
<ds:datastoreItem xmlns:ds="http://schemas.openxmlformats.org/officeDocument/2006/customXml" ds:itemID="{514DE807-6372-4F11-BC82-1BAA60F3F8A2}">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83b17954-3f5c-4c43-926e-f34a57e9a3a6"/>
  </ds:schemaRefs>
</ds:datastoreItem>
</file>

<file path=customXml/itemProps3.xml><?xml version="1.0" encoding="utf-8"?>
<ds:datastoreItem xmlns:ds="http://schemas.openxmlformats.org/officeDocument/2006/customXml" ds:itemID="{FDBA54B9-B477-4D15-B3E9-BF7B62A67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17954-3f5c-4c43-926e-f34a57e9a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IPRO-QIN_Template_PPT_Final_4 (1)</Template>
  <TotalTime>2539</TotalTime>
  <Words>4117</Words>
  <Application>Microsoft Office PowerPoint</Application>
  <PresentationFormat>Widescreen</PresentationFormat>
  <Paragraphs>522</Paragraphs>
  <Slides>53</Slides>
  <Notes>53</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53</vt:i4>
      </vt:variant>
    </vt:vector>
  </HeadingPairs>
  <TitlesOfParts>
    <vt:vector size="67" baseType="lpstr">
      <vt:lpstr>ＭＳ Ｐゴシック</vt:lpstr>
      <vt:lpstr>Aptos</vt:lpstr>
      <vt:lpstr>Arial</vt:lpstr>
      <vt:lpstr>Calibri</vt:lpstr>
      <vt:lpstr>Calibri Light</vt:lpstr>
      <vt:lpstr>Century Gothic</vt:lpstr>
      <vt:lpstr>Courier New</vt:lpstr>
      <vt:lpstr>Times</vt:lpstr>
      <vt:lpstr>Wingdings</vt:lpstr>
      <vt:lpstr>Office Theme</vt:lpstr>
      <vt:lpstr>13780_PFL_PPT_template_Avenir_2-26-21_DRAFT</vt:lpstr>
      <vt:lpstr>Office Theme</vt:lpstr>
      <vt:lpstr>Office Theme</vt:lpstr>
      <vt:lpstr>IPRO PPT Template</vt:lpstr>
      <vt:lpstr>           IPRO Community Based Sepsis:  Sepsis Awareness for Physician Practices  Train-the-Trainer Program  What You Don’t Know Could Kill You!</vt:lpstr>
      <vt:lpstr>Thank you for your continued efforts to keep your patients and community safe </vt:lpstr>
      <vt:lpstr>Learning Objectives</vt:lpstr>
      <vt:lpstr> Please complete the  Pre-Training Assessment questions prior to the start of the training session, thank you!</vt:lpstr>
      <vt:lpstr>Sepsis</vt:lpstr>
      <vt:lpstr>Why Focus on Community Based?</vt:lpstr>
      <vt:lpstr>Sobering Statistics</vt:lpstr>
      <vt:lpstr>Sepsis Awareness is Poor</vt:lpstr>
      <vt:lpstr>Time to Treatment is Critical</vt:lpstr>
      <vt:lpstr>In New York, over 50% of in-hospital mortality due to septicemia or severe sepsis in Medicare beneficiaries being transferred to the hospital by a nursing home facility prior to their admission, occurs within the first 6 days after admission. </vt:lpstr>
      <vt:lpstr>In New York, 50% of in-hospital mortality due to septicemia or severe sepsis in Medicare beneficiaries receiving Home Health Care prior to their admission, occurs within the first 5 days after admission.  </vt:lpstr>
      <vt:lpstr>In New York, 50% of in-hospital mortality due to septicemia or severe sepsis in Medicare beneficiaries being referred directly to the hospital by a physician or clinic prior to their admission, occurs within the first 6 days after admission. </vt:lpstr>
      <vt:lpstr>Approach</vt:lpstr>
      <vt:lpstr>Identification of Sepsis</vt:lpstr>
      <vt:lpstr>Sepsis and Infection</vt:lpstr>
      <vt:lpstr>Who is at Risk for Sepsis?</vt:lpstr>
      <vt:lpstr>Sepsis Facts</vt:lpstr>
      <vt:lpstr>Early Signs of Sepsis</vt:lpstr>
      <vt:lpstr>Other Early Signs May Include…</vt:lpstr>
      <vt:lpstr>Common Infectious Diseases That May Progress to Sepsis</vt:lpstr>
      <vt:lpstr>Considerations for the Elderly</vt:lpstr>
      <vt:lpstr>2012 Definitions for Sepsis</vt:lpstr>
      <vt:lpstr>Progression of Sepsis </vt:lpstr>
      <vt:lpstr>2016 Definitions for Sepsis </vt:lpstr>
      <vt:lpstr>Initial Treatment Evidence Based</vt:lpstr>
      <vt:lpstr>Hour - 1 Bundle</vt:lpstr>
      <vt:lpstr>Antibiotic Stewardship versus Treating Sepsis</vt:lpstr>
      <vt:lpstr>Hospitalizations for Sepsis Increasing</vt:lpstr>
      <vt:lpstr>Patients Hospitalized for Sepsis</vt:lpstr>
      <vt:lpstr>Sepsis-Associated Delirium</vt:lpstr>
      <vt:lpstr>Post Sepsis Syndrome</vt:lpstr>
      <vt:lpstr>Sepsis and Readmission</vt:lpstr>
      <vt:lpstr>Relevance to the Primary Care Setting</vt:lpstr>
      <vt:lpstr>Relevance to the Primary Care Setting</vt:lpstr>
      <vt:lpstr>Sepsis Web-based Training &amp; Resources</vt:lpstr>
      <vt:lpstr>Sepsis Patient Education</vt:lpstr>
      <vt:lpstr> IPRO Adult Sepsis Zone Tool</vt:lpstr>
      <vt:lpstr>Sepsis </vt:lpstr>
      <vt:lpstr>Quick Reference for Clinicians</vt:lpstr>
      <vt:lpstr>PowerPoint Presentation</vt:lpstr>
      <vt:lpstr>PowerPoint Presentation</vt:lpstr>
      <vt:lpstr>Infection Prevention </vt:lpstr>
      <vt:lpstr>How You Can Help</vt:lpstr>
      <vt:lpstr>Please complete Post Training Assessment questions and hand in to presenter at the end of training session Thank you!</vt:lpstr>
      <vt:lpstr>PowerPoint Presentation</vt:lpstr>
      <vt:lpstr>Every Minute Counts!</vt:lpstr>
      <vt:lpstr>Sepsis Alliance Sepsis: Emergency Video</vt:lpstr>
      <vt:lpstr>Questions / Feedback     </vt:lpstr>
      <vt:lpstr>IPRO Sepsis Train-the Trainer Content Outline</vt:lpstr>
      <vt:lpstr>What are you going to do by next Tuesday?</vt:lpstr>
      <vt:lpstr>Resources</vt:lpstr>
      <vt:lpstr>Learn More &amp; Stay Connected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and Control</dc:title>
  <dc:creator>Melanie A. Williams</dc:creator>
  <cp:lastModifiedBy>Sara Linnertz</cp:lastModifiedBy>
  <cp:revision>63</cp:revision>
  <cp:lastPrinted>2024-09-10T20:45:38Z</cp:lastPrinted>
  <dcterms:created xsi:type="dcterms:W3CDTF">2021-11-02T12:50:33Z</dcterms:created>
  <dcterms:modified xsi:type="dcterms:W3CDTF">2024-09-11T16:58:18Z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0x01010027072E9BD937AB438B2F8E5431F88DF6</vt:lpwstr>
  </property>
  <property fmtid="{D5CDD505-2E9C-101B-9397-08002B2CF9AE}" pid="3" name="Order">
    <vt:r8>121000</vt:r8>
  </property>
  <property fmtid="{D5CDD505-2E9C-101B-9397-08002B2CF9AE}" pid="4" name="ComplianceAssetId">
    <vt:lpwstr/>
  </property>
</Properties>
</file>